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Default Extension="pdf" ContentType="application/pdf"/>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6" r:id="rId1"/>
  </p:sldMasterIdLst>
  <p:notesMasterIdLst>
    <p:notesMasterId r:id="rId71"/>
  </p:notesMasterIdLst>
  <p:handoutMasterIdLst>
    <p:handoutMasterId r:id="rId72"/>
  </p:handoutMasterIdLst>
  <p:sldIdLst>
    <p:sldId id="276" r:id="rId2"/>
    <p:sldId id="283" r:id="rId3"/>
    <p:sldId id="367" r:id="rId4"/>
    <p:sldId id="284" r:id="rId5"/>
    <p:sldId id="352" r:id="rId6"/>
    <p:sldId id="355" r:id="rId7"/>
    <p:sldId id="351" r:id="rId8"/>
    <p:sldId id="353" r:id="rId9"/>
    <p:sldId id="356" r:id="rId10"/>
    <p:sldId id="285" r:id="rId11"/>
    <p:sldId id="287" r:id="rId12"/>
    <p:sldId id="288" r:id="rId13"/>
    <p:sldId id="289" r:id="rId14"/>
    <p:sldId id="313" r:id="rId15"/>
    <p:sldId id="354" r:id="rId16"/>
    <p:sldId id="311" r:id="rId17"/>
    <p:sldId id="312" r:id="rId18"/>
    <p:sldId id="362" r:id="rId19"/>
    <p:sldId id="363" r:id="rId20"/>
    <p:sldId id="310" r:id="rId21"/>
    <p:sldId id="360" r:id="rId22"/>
    <p:sldId id="345" r:id="rId23"/>
    <p:sldId id="359" r:id="rId24"/>
    <p:sldId id="346" r:id="rId25"/>
    <p:sldId id="309" r:id="rId26"/>
    <p:sldId id="298" r:id="rId27"/>
    <p:sldId id="308" r:id="rId28"/>
    <p:sldId id="307" r:id="rId29"/>
    <p:sldId id="306" r:id="rId30"/>
    <p:sldId id="361" r:id="rId31"/>
    <p:sldId id="305" r:id="rId32"/>
    <p:sldId id="299" r:id="rId33"/>
    <p:sldId id="303" r:id="rId34"/>
    <p:sldId id="300" r:id="rId35"/>
    <p:sldId id="302" r:id="rId36"/>
    <p:sldId id="321" r:id="rId37"/>
    <p:sldId id="319" r:id="rId38"/>
    <p:sldId id="364" r:id="rId39"/>
    <p:sldId id="365" r:id="rId40"/>
    <p:sldId id="318" r:id="rId41"/>
    <p:sldId id="317" r:id="rId42"/>
    <p:sldId id="316" r:id="rId43"/>
    <p:sldId id="301" r:id="rId44"/>
    <p:sldId id="314" r:id="rId45"/>
    <p:sldId id="348" r:id="rId46"/>
    <p:sldId id="315" r:id="rId47"/>
    <p:sldId id="349" r:id="rId48"/>
    <p:sldId id="325" r:id="rId49"/>
    <p:sldId id="324" r:id="rId50"/>
    <p:sldId id="323" r:id="rId51"/>
    <p:sldId id="341" r:id="rId52"/>
    <p:sldId id="332" r:id="rId53"/>
    <p:sldId id="350" r:id="rId54"/>
    <p:sldId id="342" r:id="rId55"/>
    <p:sldId id="336" r:id="rId56"/>
    <p:sldId id="339" r:id="rId57"/>
    <p:sldId id="335" r:id="rId58"/>
    <p:sldId id="366" r:id="rId59"/>
    <p:sldId id="334" r:id="rId60"/>
    <p:sldId id="337" r:id="rId61"/>
    <p:sldId id="333" r:id="rId62"/>
    <p:sldId id="331" r:id="rId63"/>
    <p:sldId id="340" r:id="rId64"/>
    <p:sldId id="338" r:id="rId65"/>
    <p:sldId id="344" r:id="rId66"/>
    <p:sldId id="322" r:id="rId67"/>
    <p:sldId id="326" r:id="rId68"/>
    <p:sldId id="328" r:id="rId69"/>
    <p:sldId id="329" r:id="rId70"/>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080">
          <p15:clr>
            <a:srgbClr val="A4A3A4"/>
          </p15:clr>
        </p15:guide>
        <p15:guide id="2" pos="55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560A8"/>
    <a:srgbClr val="63AF34"/>
    <a:srgbClr val="8A8B8A"/>
    <a:srgbClr val="82C650"/>
    <a:srgbClr val="DF244A"/>
    <a:srgbClr val="2C59A8"/>
    <a:srgbClr val="DFAD31"/>
    <a:srgbClr val="CFB131"/>
    <a:srgbClr val="CFB041"/>
    <a:srgbClr val="DACB6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58343" autoAdjust="0"/>
  </p:normalViewPr>
  <p:slideViewPr>
    <p:cSldViewPr snapToObjects="1">
      <p:cViewPr varScale="1">
        <p:scale>
          <a:sx n="60" d="100"/>
          <a:sy n="60" d="100"/>
        </p:scale>
        <p:origin x="-1392" y="-78"/>
      </p:cViewPr>
      <p:guideLst>
        <p:guide orient="horz" pos="4080"/>
        <p:guide pos="5568"/>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18" tIns="47860" rIns="95718" bIns="47860" rtlCol="0"/>
          <a:lstStyle>
            <a:lvl1pPr algn="l" fontAlgn="auto">
              <a:spcBef>
                <a:spcPts val="0"/>
              </a:spcBef>
              <a:spcAft>
                <a:spcPts val="0"/>
              </a:spcAft>
              <a:defRPr sz="1200">
                <a:latin typeface="+mn-lt"/>
              </a:defRPr>
            </a:lvl1pPr>
          </a:lstStyle>
          <a:p>
            <a:pPr>
              <a:defRPr/>
            </a:pPr>
            <a:r>
              <a:rPr lang="en-US" smtClean="0"/>
              <a:t>www.PDHcenter.com</a:t>
            </a:r>
            <a:endParaRPr lang="en-US" dirty="0"/>
          </a:p>
        </p:txBody>
      </p:sp>
      <p:sp>
        <p:nvSpPr>
          <p:cNvPr id="3" name="Date Placeholder 2"/>
          <p:cNvSpPr>
            <a:spLocks noGrp="1"/>
          </p:cNvSpPr>
          <p:nvPr>
            <p:ph type="dt" sz="quarter" idx="1"/>
          </p:nvPr>
        </p:nvSpPr>
        <p:spPr>
          <a:xfrm>
            <a:off x="4143589" y="0"/>
            <a:ext cx="3169920" cy="480060"/>
          </a:xfrm>
          <a:prstGeom prst="rect">
            <a:avLst/>
          </a:prstGeom>
        </p:spPr>
        <p:txBody>
          <a:bodyPr vert="horz" lIns="95718" tIns="47860" rIns="95718" bIns="47860" rtlCol="0"/>
          <a:lstStyle>
            <a:lvl1pPr algn="r" fontAlgn="auto">
              <a:spcBef>
                <a:spcPts val="0"/>
              </a:spcBef>
              <a:spcAft>
                <a:spcPts val="0"/>
              </a:spcAft>
              <a:defRPr sz="1200">
                <a:latin typeface="+mn-lt"/>
              </a:defRPr>
            </a:lvl1pPr>
          </a:lstStyle>
          <a:p>
            <a:pPr>
              <a:defRPr/>
            </a:pPr>
            <a:r>
              <a:rPr lang="en-US" smtClean="0"/>
              <a:t>www.PDHonline.org</a:t>
            </a:r>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5718" tIns="47860" rIns="95718" bIns="47860" rtlCol="0" anchor="b"/>
          <a:lstStyle>
            <a:lvl1pPr algn="l" fontAlgn="auto">
              <a:spcBef>
                <a:spcPts val="0"/>
              </a:spcBef>
              <a:spcAft>
                <a:spcPts val="0"/>
              </a:spcAft>
              <a:defRPr sz="1200">
                <a:latin typeface="+mn-lt"/>
              </a:defRPr>
            </a:lvl1pPr>
          </a:lstStyle>
          <a:p>
            <a:pPr>
              <a:defRPr/>
            </a:pPr>
            <a:r>
              <a:rPr lang="en-US" smtClean="0"/>
              <a:t>©  Matthew Stuart </a:t>
            </a:r>
            <a:endParaRPr lang="en-US" dirty="0"/>
          </a:p>
        </p:txBody>
      </p:sp>
      <p:sp>
        <p:nvSpPr>
          <p:cNvPr id="5" name="Slide Number Placeholder 4"/>
          <p:cNvSpPr>
            <a:spLocks noGrp="1"/>
          </p:cNvSpPr>
          <p:nvPr>
            <p:ph type="sldNum" sz="quarter" idx="3"/>
          </p:nvPr>
        </p:nvSpPr>
        <p:spPr>
          <a:xfrm>
            <a:off x="4143589" y="9119474"/>
            <a:ext cx="3169920" cy="480060"/>
          </a:xfrm>
          <a:prstGeom prst="rect">
            <a:avLst/>
          </a:prstGeom>
        </p:spPr>
        <p:txBody>
          <a:bodyPr vert="horz" lIns="95718" tIns="47860" rIns="95718" bIns="47860" rtlCol="0" anchor="b"/>
          <a:lstStyle>
            <a:lvl1pPr algn="r" fontAlgn="auto">
              <a:spcBef>
                <a:spcPts val="0"/>
              </a:spcBef>
              <a:spcAft>
                <a:spcPts val="0"/>
              </a:spcAft>
              <a:defRPr sz="1200">
                <a:latin typeface="+mn-lt"/>
              </a:defRPr>
            </a:lvl1pPr>
          </a:lstStyle>
          <a:p>
            <a:pPr>
              <a:defRPr/>
            </a:pPr>
            <a:fld id="{17A3A8C5-1DA3-4C88-B7BB-064D9A08D17B}" type="slidenum">
              <a:rPr lang="en-US"/>
              <a:pPr>
                <a:defRPr/>
              </a:pPr>
              <a:t>‹#›</a:t>
            </a:fld>
            <a:endParaRPr lang="en-US" dirty="0"/>
          </a:p>
        </p:txBody>
      </p:sp>
    </p:spTree>
    <p:extLst>
      <p:ext uri="{BB962C8B-B14F-4D97-AF65-F5344CB8AC3E}">
        <p14:creationId xmlns="" xmlns:p14="http://schemas.microsoft.com/office/powerpoint/2010/main" val="374734695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718" tIns="47860" rIns="95718" bIns="47860" rtlCol="0"/>
          <a:lstStyle>
            <a:lvl1pPr algn="l" fontAlgn="auto">
              <a:spcBef>
                <a:spcPts val="0"/>
              </a:spcBef>
              <a:spcAft>
                <a:spcPts val="0"/>
              </a:spcAft>
              <a:defRPr sz="1200">
                <a:latin typeface="+mn-lt"/>
              </a:defRPr>
            </a:lvl1pPr>
          </a:lstStyle>
          <a:p>
            <a:pPr>
              <a:defRPr/>
            </a:pPr>
            <a:r>
              <a:rPr lang="en-US" smtClean="0"/>
              <a:t>www.PDHcenter.com</a:t>
            </a:r>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5718" tIns="47860" rIns="95718" bIns="47860" rtlCol="0"/>
          <a:lstStyle>
            <a:lvl1pPr algn="r" fontAlgn="auto">
              <a:spcBef>
                <a:spcPts val="0"/>
              </a:spcBef>
              <a:spcAft>
                <a:spcPts val="0"/>
              </a:spcAft>
              <a:defRPr sz="1200">
                <a:latin typeface="+mn-lt"/>
              </a:defRPr>
            </a:lvl1pPr>
          </a:lstStyle>
          <a:p>
            <a:pPr>
              <a:defRPr/>
            </a:pPr>
            <a:r>
              <a:rPr lang="en-US" smtClean="0"/>
              <a:t>www.PDHonline.org</a:t>
            </a:r>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718" tIns="47860" rIns="95718" bIns="47860" rtlCol="0" anchor="ctr"/>
          <a:lstStyle/>
          <a:p>
            <a:pPr lvl="0"/>
            <a:endParaRPr lang="en-US" noProof="0"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5718" tIns="47860" rIns="95718" bIns="4786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5718" tIns="47860" rIns="95718" bIns="47860" rtlCol="0" anchor="b"/>
          <a:lstStyle>
            <a:lvl1pPr algn="l" fontAlgn="auto">
              <a:spcBef>
                <a:spcPts val="0"/>
              </a:spcBef>
              <a:spcAft>
                <a:spcPts val="0"/>
              </a:spcAft>
              <a:defRPr sz="1200">
                <a:latin typeface="+mn-lt"/>
              </a:defRPr>
            </a:lvl1pPr>
          </a:lstStyle>
          <a:p>
            <a:pPr>
              <a:defRPr/>
            </a:pPr>
            <a:r>
              <a:rPr lang="en-US" smtClean="0"/>
              <a:t>©  Matthew Stuart </a:t>
            </a:r>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5718" tIns="47860" rIns="95718" bIns="47860" rtlCol="0" anchor="b"/>
          <a:lstStyle>
            <a:lvl1pPr algn="r" fontAlgn="auto">
              <a:spcBef>
                <a:spcPts val="0"/>
              </a:spcBef>
              <a:spcAft>
                <a:spcPts val="0"/>
              </a:spcAft>
              <a:defRPr sz="1200">
                <a:latin typeface="+mn-lt"/>
              </a:defRPr>
            </a:lvl1pPr>
          </a:lstStyle>
          <a:p>
            <a:pPr>
              <a:defRPr/>
            </a:pPr>
            <a:fld id="{9DE74808-8F12-4646-905F-5C464186F382}" type="slidenum">
              <a:rPr lang="en-US"/>
              <a:pPr>
                <a:defRPr/>
              </a:pPr>
              <a:t>‹#›</a:t>
            </a:fld>
            <a:endParaRPr lang="en-US" dirty="0"/>
          </a:p>
        </p:txBody>
      </p:sp>
    </p:spTree>
    <p:extLst>
      <p:ext uri="{BB962C8B-B14F-4D97-AF65-F5344CB8AC3E}">
        <p14:creationId xmlns="" xmlns:p14="http://schemas.microsoft.com/office/powerpoint/2010/main" val="236321890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just" defTabSz="478588">
              <a:defRPr/>
            </a:pPr>
            <a:r>
              <a:rPr lang="en-US" b="1" dirty="0"/>
              <a:t>The material presented in this course concentrates on the requirements of insurance underwriters, or property protection services, such</a:t>
            </a:r>
            <a:r>
              <a:rPr lang="en-US" b="1" baseline="0" dirty="0"/>
              <a:t> as </a:t>
            </a:r>
            <a:r>
              <a:rPr lang="en-US" b="1" dirty="0"/>
              <a:t>Factory Mutual</a:t>
            </a:r>
            <a:r>
              <a:rPr lang="en-US" b="1" baseline="0" dirty="0"/>
              <a:t> (or </a:t>
            </a:r>
            <a:r>
              <a:rPr lang="en-US" b="1" dirty="0"/>
              <a:t>FM) and </a:t>
            </a:r>
            <a:r>
              <a:rPr lang="en-US" b="1" baseline="0" dirty="0"/>
              <a:t>Global Asset Protection Services (or GAPS).  This is because the firewall </a:t>
            </a:r>
            <a:r>
              <a:rPr lang="en-US" b="1" dirty="0"/>
              <a:t>requirements of companies</a:t>
            </a:r>
            <a:r>
              <a:rPr lang="en-US" b="1" baseline="0" dirty="0"/>
              <a:t> such as FM and GAPS provide guidance with constructability issues and structural engineering design aspects of firewalls that are not always available in the building codes or standards. </a:t>
            </a:r>
          </a:p>
          <a:p>
            <a:pPr algn="just" defTabSz="478588">
              <a:defRPr/>
            </a:pPr>
            <a:endParaRPr lang="en-US" b="1" baseline="0" dirty="0"/>
          </a:p>
          <a:p>
            <a:pPr algn="just" defTabSz="478588">
              <a:defRPr/>
            </a:pPr>
            <a:r>
              <a:rPr lang="en-US" b="1" baseline="0" dirty="0"/>
              <a:t>In addition,  </a:t>
            </a:r>
            <a:r>
              <a:rPr lang="en-US" b="1" dirty="0"/>
              <a:t>it has also been my experience that typically for new building design, firewall requirements mandated by the building codes and standards</a:t>
            </a:r>
            <a:r>
              <a:rPr lang="en-US" b="1" baseline="0" dirty="0"/>
              <a:t> </a:t>
            </a:r>
            <a:r>
              <a:rPr lang="en-US" b="1" dirty="0"/>
              <a:t>are specified by the Architect-of-Record, while firewall requirements mandated by the insurance underwriters (such as FM and GAPS) have</a:t>
            </a:r>
            <a:r>
              <a:rPr lang="en-US" b="1" baseline="0" dirty="0"/>
              <a:t> to be understood </a:t>
            </a:r>
            <a:r>
              <a:rPr lang="en-US" b="1" dirty="0"/>
              <a:t>by the Structural-Engineer-of-Record because of a lack of experience of</a:t>
            </a:r>
            <a:r>
              <a:rPr lang="en-US" b="1" baseline="0" dirty="0"/>
              <a:t> </a:t>
            </a:r>
            <a:r>
              <a:rPr lang="en-US" b="1" dirty="0"/>
              <a:t>the Architect.  </a:t>
            </a:r>
          </a:p>
          <a:p>
            <a:pPr algn="just" defTabSz="478588">
              <a:defRPr/>
            </a:pPr>
            <a:endParaRPr lang="en-US" b="1" dirty="0"/>
          </a:p>
          <a:p>
            <a:pPr algn="just" defTabSz="478588">
              <a:defRPr/>
            </a:pPr>
            <a:r>
              <a:rPr lang="en-US" b="1" dirty="0"/>
              <a:t>In my opinion, insurance underwriter requirements can also be more stringent than the building codes and standards</a:t>
            </a:r>
            <a:r>
              <a:rPr lang="en-US" b="1" baseline="0" dirty="0"/>
              <a:t> </a:t>
            </a:r>
            <a:r>
              <a:rPr lang="en-US" b="1" dirty="0"/>
              <a:t>because the insurers are interested in protecting as much of the physical building as possible from fire damage in order to lower their risk of having to absorb repair and reconstruction costs resulting from a fire,</a:t>
            </a:r>
            <a:r>
              <a:rPr lang="en-US" b="1" baseline="0" dirty="0"/>
              <a:t> in addition to protecting the occupants.</a:t>
            </a:r>
            <a:endParaRPr lang="en-US" b="1" dirty="0"/>
          </a:p>
          <a:p>
            <a:pPr algn="just" defTabSz="478588">
              <a:defRPr/>
            </a:pPr>
            <a:endParaRPr lang="en-US" b="1" dirty="0"/>
          </a:p>
          <a:p>
            <a:pPr algn="just" defTabSz="478588">
              <a:defRPr/>
            </a:pPr>
            <a:r>
              <a:rPr lang="en-US" b="1" dirty="0"/>
              <a:t>This presentation includes relevant sections of Chapter</a:t>
            </a:r>
            <a:r>
              <a:rPr lang="en-US" b="1" baseline="0" dirty="0"/>
              <a:t> </a:t>
            </a:r>
            <a:r>
              <a:rPr lang="en-US" b="1" dirty="0"/>
              <a:t>7, “</a:t>
            </a:r>
            <a:r>
              <a:rPr lang="en-US" b="1" i="1" dirty="0"/>
              <a:t>Fire and Smoke Protection Features”</a:t>
            </a:r>
            <a:r>
              <a:rPr lang="en-US" b="1" baseline="0" dirty="0"/>
              <a:t>, of </a:t>
            </a:r>
            <a:r>
              <a:rPr lang="en-US" b="1" dirty="0"/>
              <a:t>the 2012 IBC so the material presented is also applicable to the requirements</a:t>
            </a:r>
            <a:r>
              <a:rPr lang="en-US" b="1" baseline="0" dirty="0"/>
              <a:t> of this same governing </a:t>
            </a:r>
            <a:r>
              <a:rPr lang="en-US" b="1" dirty="0"/>
              <a:t>building code.</a:t>
            </a:r>
          </a:p>
          <a:p>
            <a:pPr algn="just" defTabSz="478588">
              <a:defRPr/>
            </a:pPr>
            <a:endParaRPr lang="en-US" b="1" dirty="0"/>
          </a:p>
          <a:p>
            <a:pPr algn="just" defTabSz="478588">
              <a:defRPr/>
            </a:pPr>
            <a:r>
              <a:rPr lang="en-US" b="1" dirty="0"/>
              <a:t>In addition,</a:t>
            </a:r>
            <a:r>
              <a:rPr lang="en-US" b="1" baseline="0" dirty="0"/>
              <a:t> specific references to the 2015 NFPA standard titled “</a:t>
            </a:r>
            <a:r>
              <a:rPr lang="en-US" b="1" i="1" baseline="0" dirty="0"/>
              <a:t>NFPA 221 Standard for High Challenge Fire Walls, Fire Walls, and Fire Barrier Walls</a:t>
            </a:r>
            <a:r>
              <a:rPr lang="en-US" b="1" baseline="0" dirty="0"/>
              <a:t>” are included in the presentation. This NFPA standard is referenced in both FM Data Sheets and GAPS Guidelines, and the 2012 IBC.  NFPA 221 was initially published in 1994 as the “</a:t>
            </a:r>
            <a:r>
              <a:rPr lang="en-US" b="1" i="1" baseline="0" dirty="0"/>
              <a:t>Standard for Fire Walls and Fire Barrier Walls</a:t>
            </a:r>
            <a:r>
              <a:rPr lang="en-US" b="1" baseline="0" dirty="0"/>
              <a:t>”.</a:t>
            </a:r>
          </a:p>
          <a:p>
            <a:pPr algn="just" defTabSz="478588">
              <a:defRPr/>
            </a:pPr>
            <a:endParaRPr lang="en-US" b="1" baseline="0" dirty="0"/>
          </a:p>
          <a:p>
            <a:pPr algn="just" defTabSz="478588">
              <a:defRPr/>
            </a:pPr>
            <a:r>
              <a:rPr lang="en-US" b="1" baseline="0" dirty="0"/>
              <a:t>It is also interesting to note that many of the requirements listed in NFPA 221 are sourced from FM, while the 2012 IBC in turn refers to NFPA 221.  So many of the building blocks of the 2012 IBC concerning firewalls start with FM as the foundation and progress up through the NFPA 221.</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93800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r>
              <a:rPr lang="en-US" b="1" dirty="0"/>
              <a:t>For this presentation, four types of walls will be defined, which include: </a:t>
            </a:r>
          </a:p>
          <a:p>
            <a:pPr algn="just"/>
            <a:endParaRPr lang="en-US" b="1" dirty="0"/>
          </a:p>
          <a:p>
            <a:pPr algn="just"/>
            <a:r>
              <a:rPr lang="en-US" b="1" dirty="0"/>
              <a:t>1. Standard Firewalls</a:t>
            </a:r>
          </a:p>
          <a:p>
            <a:pPr marL="189720" indent="-189720" algn="just">
              <a:buFont typeface="Arial" pitchFamily="34" charset="0"/>
              <a:buChar char="•"/>
            </a:pPr>
            <a:endParaRPr lang="en-US" b="1" dirty="0"/>
          </a:p>
          <a:p>
            <a:pPr algn="just"/>
            <a:r>
              <a:rPr lang="en-US" b="1" dirty="0"/>
              <a:t>2. Firewalls</a:t>
            </a:r>
          </a:p>
          <a:p>
            <a:pPr marL="189720" indent="-189720" algn="just">
              <a:buFont typeface="Arial" pitchFamily="34" charset="0"/>
              <a:buChar char="•"/>
            </a:pPr>
            <a:endParaRPr lang="en-US" b="1" dirty="0"/>
          </a:p>
          <a:p>
            <a:pPr algn="just"/>
            <a:r>
              <a:rPr lang="en-US" b="1" dirty="0"/>
              <a:t>3. Fire Barriers, and..</a:t>
            </a:r>
          </a:p>
          <a:p>
            <a:pPr marL="189720" indent="-189720" algn="just">
              <a:buFont typeface="Arial" pitchFamily="34" charset="0"/>
              <a:buChar char="•"/>
            </a:pPr>
            <a:endParaRPr lang="en-US" b="1" dirty="0"/>
          </a:p>
          <a:p>
            <a:pPr algn="just"/>
            <a:r>
              <a:rPr lang="en-US" b="1" dirty="0"/>
              <a:t>4. Fire Partitions</a:t>
            </a:r>
          </a:p>
          <a:p>
            <a:pPr algn="just"/>
            <a:endParaRPr lang="en-US" b="1" dirty="0"/>
          </a:p>
          <a:p>
            <a:pPr algn="just" defTabSz="478588">
              <a:defRPr/>
            </a:pPr>
            <a:r>
              <a:rPr lang="en-US" b="1" dirty="0"/>
              <a:t>All of the above walls,</a:t>
            </a:r>
            <a:r>
              <a:rPr lang="en-US" b="1" baseline="0" dirty="0"/>
              <a:t> with the exception of Standard Firewall, are defined by the 2012 IBC.</a:t>
            </a:r>
          </a:p>
          <a:p>
            <a:pPr algn="just" defTabSz="478588">
              <a:defRPr/>
            </a:pPr>
            <a:endParaRPr lang="en-US" b="1" dirty="0"/>
          </a:p>
          <a:p>
            <a:pPr algn="just" defTabSz="478588">
              <a:defRPr/>
            </a:pPr>
            <a:r>
              <a:rPr lang="en-US" b="1" dirty="0"/>
              <a:t>The types of firewalls are differentiated by their construction and by their rated ability to resist a fire. So in other words a firewall is categorized primarily by how long it is able to withstand a fire. </a:t>
            </a:r>
          </a:p>
          <a:p>
            <a:pPr algn="just" defTabSz="478588">
              <a:defRPr/>
            </a:pPr>
            <a:endParaRPr lang="en-US" b="1" dirty="0"/>
          </a:p>
          <a:p>
            <a:pPr algn="just" defTabSz="478588">
              <a:defRPr/>
            </a:pPr>
            <a:r>
              <a:rPr lang="en-US" b="1" dirty="0"/>
              <a:t>NFPA 221 only</a:t>
            </a:r>
            <a:r>
              <a:rPr lang="en-US" b="1" baseline="0" dirty="0"/>
              <a:t> </a:t>
            </a:r>
            <a:r>
              <a:rPr lang="en-US" b="1" dirty="0"/>
              <a:t>defines</a:t>
            </a:r>
            <a:r>
              <a:rPr lang="en-US" b="1" baseline="0" dirty="0"/>
              <a:t> Firewalls and Fire Barrier Walls, but as of 2006 it also included a definition for High Challenge Firewalls, or HC Firewalls. HC Firewalls are equivalent to Maximum Foreseeable Loss (or MFL) Firewalls defined by FM.  HC and MFL Firewalls are beyond the scope of this presentation; however, I will be mentioning aspects of this type of construction because it is referenced by the NFPA 221 as a part of the requirements of firewall construction in general.</a:t>
            </a:r>
          </a:p>
          <a:p>
            <a:pPr algn="just" defTabSz="478588">
              <a:defRPr/>
            </a:pPr>
            <a:endParaRPr lang="en-US" b="1" baseline="0" dirty="0"/>
          </a:p>
          <a:p>
            <a:pPr algn="just" defTabSz="478588">
              <a:defRPr/>
            </a:pPr>
            <a:r>
              <a:rPr lang="en-US" b="1" baseline="0" dirty="0"/>
              <a:t>MFL Firewalls are designed to stop the spread of an uncontrolled fire when there is an impairment of the facilities fire protection equipment and manual firefighting is limited or delayed.  A HC Firewall is used to subdivide a building with high fire challenge occupancies.</a:t>
            </a:r>
          </a:p>
          <a:p>
            <a:pPr algn="just" defTabSz="478588">
              <a:defRPr/>
            </a:pPr>
            <a:endParaRPr lang="en-US" b="1" baseline="0" dirty="0"/>
          </a:p>
          <a:p>
            <a:pPr algn="just" defTabSz="478588">
              <a:defRPr/>
            </a:pPr>
            <a:r>
              <a:rPr lang="en-US" b="1" baseline="0" dirty="0"/>
              <a:t>GAPS Guidelines also provide definitions for Firewalls, Fire Barriers and Fire Partitions.</a:t>
            </a:r>
          </a:p>
          <a:p>
            <a:pPr algn="just" defTabSz="478588">
              <a:defRPr/>
            </a:pPr>
            <a:endParaRPr lang="en-US" b="1" baseline="0" dirty="0"/>
          </a:p>
          <a:p>
            <a:pPr algn="just" defTabSz="478588">
              <a:defRPr/>
            </a:pPr>
            <a:r>
              <a:rPr lang="en-US" b="1" baseline="0" dirty="0"/>
              <a:t>This slide includes an illustration of Figure 706.2(1) of the 2012 IBC of a Masonry Firewall.  We will discuss the table of clearances provided along with this detail later in </a:t>
            </a:r>
            <a:r>
              <a:rPr lang="en-US" b="1" i="0" baseline="0" dirty="0"/>
              <a:t>Slide 29 however</a:t>
            </a:r>
            <a:r>
              <a:rPr lang="en-US" b="1" baseline="0" dirty="0"/>
              <a:t>, for now I wanted to point out the areas of the detail referenced but not shown for:</a:t>
            </a:r>
          </a:p>
          <a:p>
            <a:pPr algn="just" defTabSz="478588">
              <a:defRPr/>
            </a:pPr>
            <a:endParaRPr lang="en-US" b="1" baseline="0" dirty="0"/>
          </a:p>
          <a:p>
            <a:pPr algn="just" defTabSz="478588">
              <a:defRPr/>
            </a:pPr>
            <a:r>
              <a:rPr lang="en-US" b="1" baseline="0" dirty="0"/>
              <a:t>Note 1, which references a “break-away” connector embedded in the concrete roof slab that </a:t>
            </a:r>
            <a:r>
              <a:rPr lang="en-US" b="1" u="sng" baseline="0" dirty="0"/>
              <a:t>is shown</a:t>
            </a:r>
            <a:r>
              <a:rPr lang="en-US" b="1" baseline="0" dirty="0"/>
              <a:t> in the 2012 IBC figure that would not function properly during a fire protected from the heat by the concrete slab encasement.</a:t>
            </a:r>
          </a:p>
          <a:p>
            <a:pPr algn="just" defTabSz="478588">
              <a:defRPr/>
            </a:pPr>
            <a:endParaRPr lang="en-US" b="1" baseline="0" dirty="0"/>
          </a:p>
          <a:p>
            <a:pPr algn="just" defTabSz="478588">
              <a:defRPr/>
            </a:pPr>
            <a:r>
              <a:rPr lang="en-US" b="1" baseline="0" dirty="0"/>
              <a:t>Note 2 points to more appropriate locations for a “break-away” or heat sensitive connector beneath the concrete slab where it would be exposed to the heat of a fire. There are commercially available break-away connectors available from manufacturers such as the Fero Corporation.</a:t>
            </a:r>
          </a:p>
          <a:p>
            <a:pPr algn="just" defTabSz="478588">
              <a:defRPr/>
            </a:pPr>
            <a:endParaRPr lang="en-US" b="1" baseline="0" dirty="0"/>
          </a:p>
          <a:p>
            <a:pPr algn="just" defTabSz="478588">
              <a:defRPr/>
            </a:pPr>
            <a:r>
              <a:rPr lang="en-US" b="1" baseline="0" dirty="0"/>
              <a:t>I will also share another type of break-away connector I have had good success with later in Slide 41.</a:t>
            </a:r>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10</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72625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1011833">
              <a:defRPr/>
            </a:pPr>
            <a:r>
              <a:rPr lang="en-US" b="1" dirty="0"/>
              <a:t>A firewall is designed to remain freestanding even if the adjacent structure collapses.  To withstand the expansion of the adjacent structure that occurs due to the heat generated by a fire, firewalls are usually thicker than walls that are intended to act as fire stops only. If a firewall is of considerable height and length, buttresses or pilasters may also be required in order to provide adequate lateral stability.</a:t>
            </a:r>
          </a:p>
          <a:p>
            <a:pPr algn="just" defTabSz="1011833">
              <a:defRPr/>
            </a:pPr>
            <a:endParaRPr lang="en-US" b="1" dirty="0"/>
          </a:p>
          <a:p>
            <a:pPr algn="just" defTabSz="1011833">
              <a:defRPr/>
            </a:pPr>
            <a:r>
              <a:rPr lang="en-US" b="1" dirty="0"/>
              <a:t>Some firewalls, which border areas containing explosive materials, must also be designed to resist the lateral pressures that can result from the explosion of these types of materials. Blast resisting walls require specialized engineered designs and are beyond the scope of this course. </a:t>
            </a:r>
          </a:p>
          <a:p>
            <a:pPr algn="just" defTabSz="1011833">
              <a:defRPr/>
            </a:pPr>
            <a:endParaRPr lang="en-US" b="1" dirty="0"/>
          </a:p>
          <a:p>
            <a:pPr algn="just" defTabSz="1011833">
              <a:defRPr/>
            </a:pPr>
            <a:r>
              <a:rPr lang="en-US" b="1" dirty="0"/>
              <a:t>This slide illustrates</a:t>
            </a:r>
            <a:r>
              <a:rPr lang="en-US" b="1" baseline="0" dirty="0"/>
              <a:t> a Double Firewall consisting of an existing CMU firewall on the left and an adjacent newly constructed precast concrete firewall on the right.</a:t>
            </a:r>
            <a:endParaRPr lang="en-US" b="1" dirty="0"/>
          </a:p>
          <a:p>
            <a:pPr defTabSz="1011833">
              <a:defRPr/>
            </a:pPr>
            <a:endParaRPr lang="en-US" b="1" dirty="0"/>
          </a:p>
          <a:p>
            <a:pPr defTabSz="1011833">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11</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540781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Fire barriers and fire partitions can be used to sub-divide portions of the building contained by a firewall. These types of walls can be attached to or supported by the adjacent structure. However, these lower rated walls must also be built according to designs established by nationally recognized testing laboratories such as UL</a:t>
            </a:r>
            <a:r>
              <a:rPr lang="en-US" b="1" baseline="0" dirty="0"/>
              <a:t> and in accordance with the 2012 IBC.</a:t>
            </a:r>
            <a:endParaRPr lang="en-US" b="1" dirty="0"/>
          </a:p>
          <a:p>
            <a:pPr algn="just" defTabSz="478588">
              <a:defRPr/>
            </a:pPr>
            <a:endParaRPr lang="en-US" b="1" dirty="0"/>
          </a:p>
          <a:p>
            <a:pPr algn="just" defTabSz="478588">
              <a:defRPr/>
            </a:pPr>
            <a:r>
              <a:rPr lang="en-US" b="1" dirty="0"/>
              <a:t>We will discuss fire barriers and fire partitions in more detail later in this presentation, but for now I wanted</a:t>
            </a:r>
            <a:r>
              <a:rPr lang="en-US" b="1" baseline="0" dirty="0"/>
              <a:t> to mention them to highlight the difference between fire barriers and partitions and firewalls.</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12</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881045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r>
              <a:rPr lang="en-US" b="1" dirty="0"/>
              <a:t>Firewalls, as noted in Slide 8, are typically built to standards established by recognized testing laboratories;</a:t>
            </a:r>
            <a:r>
              <a:rPr lang="en-US" b="1" baseline="0" dirty="0"/>
              <a:t> </a:t>
            </a:r>
            <a:r>
              <a:rPr lang="en-US" b="1" dirty="0"/>
              <a:t>however, these designs only establish the fire rating (in other words how long a wall can withstand a fire). There are other factors that should be taken into account when designing a firewall, some of which</a:t>
            </a:r>
            <a:r>
              <a:rPr lang="en-US" b="1" baseline="0" dirty="0"/>
              <a:t> are listed on this slide. We will discuss these same design factors plus some other ones later in the presentation.</a:t>
            </a:r>
          </a:p>
          <a:p>
            <a:pPr algn="just"/>
            <a:endParaRPr lang="en-US" b="1" u="sng" dirty="0"/>
          </a:p>
          <a:p>
            <a:pPr algn="just"/>
            <a:r>
              <a:rPr lang="en-US" b="1" dirty="0"/>
              <a:t>1. Stability under applied design loadings, which can include superimposed dead loads such as heavy equipment or piping suspended from the wall and lateral loads such as wind</a:t>
            </a:r>
            <a:r>
              <a:rPr lang="en-US" b="1" baseline="0" dirty="0"/>
              <a:t> </a:t>
            </a:r>
            <a:r>
              <a:rPr lang="en-US" b="1" dirty="0"/>
              <a:t>and earthquake forces acting on the wall.</a:t>
            </a:r>
          </a:p>
          <a:p>
            <a:pPr marL="179471" indent="-179471" algn="just">
              <a:buFont typeface="Arial" panose="020B0604020202020204" pitchFamily="34" charset="0"/>
              <a:buChar char="•"/>
            </a:pPr>
            <a:endParaRPr lang="en-US" b="1" dirty="0"/>
          </a:p>
          <a:p>
            <a:pPr algn="just"/>
            <a:r>
              <a:rPr lang="en-US" b="1" dirty="0"/>
              <a:t>2. Other forces affecting the wall include the collapse of an adjacent roof structure or adjoining buildings, building contents (such as elevated vessels or racks), and as previously mentioned, explosion of the building contents (such as pressure vessels or flammable materials).</a:t>
            </a:r>
          </a:p>
          <a:p>
            <a:pPr algn="just"/>
            <a:endParaRPr lang="en-US" b="1" dirty="0"/>
          </a:p>
          <a:p>
            <a:pPr algn="just"/>
            <a:r>
              <a:rPr lang="en-US" b="1" dirty="0"/>
              <a:t>Section 4.6 of</a:t>
            </a:r>
            <a:r>
              <a:rPr lang="en-US" b="1" baseline="0" dirty="0"/>
              <a:t> </a:t>
            </a:r>
            <a:r>
              <a:rPr lang="en-US" b="1" dirty="0"/>
              <a:t>NFPA 221, for instance,</a:t>
            </a:r>
            <a:r>
              <a:rPr lang="en-US" b="1" baseline="0" dirty="0"/>
              <a:t> requires that firewalls that are subject to impact damage from moving vehicles (which can occur in storage and distribution warehouses) must be protected from damage for a height not less than 5-feet above the finished floor level.</a:t>
            </a:r>
            <a:endParaRPr lang="en-US" b="1" dirty="0"/>
          </a:p>
          <a:p>
            <a:pPr marL="179471" indent="-179471" algn="just">
              <a:buFont typeface="Arial" panose="020B0604020202020204" pitchFamily="34" charset="0"/>
              <a:buChar char="•"/>
            </a:pPr>
            <a:endParaRPr lang="en-US" b="1" dirty="0"/>
          </a:p>
          <a:p>
            <a:pPr algn="just"/>
            <a:r>
              <a:rPr lang="en-US" b="1" dirty="0"/>
              <a:t>3. Effects of the thermal expansion of the adjacent structural steel or the wall itself. The impact of this factor depends on the length of the framing and the height of the steel columns, while the effects of the wall itself depend upon the construction material, height and width of the wall.</a:t>
            </a:r>
          </a:p>
          <a:p>
            <a:pPr algn="just"/>
            <a:endParaRPr lang="en-US" b="1" dirty="0"/>
          </a:p>
          <a:p>
            <a:pPr algn="just"/>
            <a:r>
              <a:rPr lang="en-US" b="1" dirty="0"/>
              <a:t>In addition, NFPA 221 Section A.4.7 requires</a:t>
            </a:r>
            <a:r>
              <a:rPr lang="en-US" b="1" baseline="0" dirty="0"/>
              <a:t> that expansion joints in a firewall must be protected with the use of steel cover plates or other suitable means of protection.</a:t>
            </a:r>
            <a:endParaRPr lang="en-US" b="1" dirty="0"/>
          </a:p>
          <a:p>
            <a:pPr algn="just"/>
            <a:endParaRPr lang="en-US" b="1" dirty="0"/>
          </a:p>
          <a:p>
            <a:pPr algn="just"/>
            <a:r>
              <a:rPr lang="en-US" b="1" dirty="0"/>
              <a:t>4. Be designed as non-loadbearing;</a:t>
            </a:r>
            <a:r>
              <a:rPr lang="en-US" b="1" baseline="0" dirty="0"/>
              <a:t> however, the structural framing within a tied firewall can be loadbearing but the wall itself must not carry any gravity loads other than it’s own weight.</a:t>
            </a:r>
          </a:p>
          <a:p>
            <a:pPr algn="just"/>
            <a:endParaRPr lang="en-US" b="1" baseline="0" dirty="0"/>
          </a:p>
          <a:p>
            <a:pPr algn="just"/>
            <a:r>
              <a:rPr lang="en-US" b="1" baseline="0" dirty="0"/>
              <a:t>5. Be designed for a minimum interior uniform out-of-plane or horizontal pressure of 5 PSF perpendicular to the wall.</a:t>
            </a:r>
          </a:p>
          <a:p>
            <a:pPr algn="just"/>
            <a:endParaRPr lang="en-US" b="1" baseline="0" dirty="0"/>
          </a:p>
          <a:p>
            <a:pPr algn="just"/>
            <a:r>
              <a:rPr lang="en-US" b="1" baseline="0" dirty="0"/>
              <a:t>GAPS Guideline GAP 2.2.1 also includes minimum design criteria for masonry mortar.</a:t>
            </a:r>
          </a:p>
          <a:p>
            <a:pPr algn="just"/>
            <a:endParaRPr lang="en-US" b="1" baseline="0" dirty="0"/>
          </a:p>
          <a:p>
            <a:pPr algn="just"/>
            <a:endParaRPr lang="en-US" dirty="0"/>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13</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98649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A Standard Firewall, as illustrated on this slide and as defined by GAPS, is a freestanding masonry or concrete wall with </a:t>
            </a:r>
            <a:r>
              <a:rPr lang="en-US" b="1" u="sng" dirty="0"/>
              <a:t>no openings</a:t>
            </a:r>
            <a:r>
              <a:rPr lang="en-US" b="1" dirty="0"/>
              <a:t>.</a:t>
            </a:r>
          </a:p>
          <a:p>
            <a:pPr algn="just" defTabSz="478588">
              <a:defRPr/>
            </a:pPr>
            <a:endParaRPr lang="en-US" b="1" dirty="0"/>
          </a:p>
          <a:p>
            <a:pPr algn="just" defTabSz="478588">
              <a:defRPr/>
            </a:pPr>
            <a:r>
              <a:rPr lang="en-US" b="1" dirty="0"/>
              <a:t>It can be designed to have as much as a </a:t>
            </a:r>
            <a:r>
              <a:rPr lang="en-US" b="1" u="sng" dirty="0"/>
              <a:t>4-hour</a:t>
            </a:r>
            <a:r>
              <a:rPr lang="en-US" b="1" dirty="0"/>
              <a:t> fire-resistance rating.  If a Standard Firewall is designated as a FM MFL Firewall it must</a:t>
            </a:r>
            <a:r>
              <a:rPr lang="en-US" b="1" baseline="0" dirty="0"/>
              <a:t> also be </a:t>
            </a:r>
            <a:r>
              <a:rPr lang="en-US" b="1" dirty="0"/>
              <a:t>designed to contain a fire within the area of origin, even after other firefighting efforts, such as sprinklers</a:t>
            </a:r>
            <a:r>
              <a:rPr lang="en-US" b="1" baseline="0" dirty="0"/>
              <a:t> </a:t>
            </a:r>
            <a:r>
              <a:rPr lang="en-US" b="1" dirty="0"/>
              <a:t>have failed.</a:t>
            </a:r>
          </a:p>
          <a:p>
            <a:pPr algn="just" defTabSz="478588">
              <a:defRPr/>
            </a:pPr>
            <a:endParaRPr lang="en-US" b="1" dirty="0"/>
          </a:p>
          <a:p>
            <a:pPr algn="just" defTabSz="478588">
              <a:defRPr/>
            </a:pPr>
            <a:r>
              <a:rPr lang="en-US" b="1" dirty="0"/>
              <a:t>Although not referred to as a Standard Firewall in the</a:t>
            </a:r>
            <a:r>
              <a:rPr lang="en-US" b="1" baseline="0" dirty="0"/>
              <a:t> 2012 IBC, there are requirements in the same Code that certain firewalls not have openings. This includes Party Walls that are described in Section 706.1.1.</a:t>
            </a:r>
          </a:p>
          <a:p>
            <a:pPr algn="just" defTabSz="478588">
              <a:defRPr/>
            </a:pPr>
            <a:endParaRPr lang="en-US" b="1" baseline="0" dirty="0"/>
          </a:p>
          <a:p>
            <a:pPr algn="just" defTabSz="478588">
              <a:defRPr/>
            </a:pPr>
            <a:r>
              <a:rPr lang="en-US" b="1" baseline="0" dirty="0"/>
              <a:t>Party Walls are firewalls that occur on an interior lot line or exterior property line that is used by adjoining buildings.   A Party Firewall cannot have any openings in it.</a:t>
            </a:r>
          </a:p>
          <a:p>
            <a:pPr defTabSz="478588">
              <a:defRPr/>
            </a:pPr>
            <a:endParaRPr lang="en-US" baseline="0" dirty="0"/>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14</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423782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8588">
              <a:defRPr/>
            </a:pPr>
            <a:r>
              <a:rPr lang="en-US" b="1" dirty="0"/>
              <a:t>The Gypsum Association's Fire Resistance Design Manual contains construction details for party walls, which have been accepted by IBC as firewalls. </a:t>
            </a:r>
          </a:p>
          <a:p>
            <a:pPr defTabSz="478588">
              <a:defRPr/>
            </a:pPr>
            <a:endParaRPr lang="en-US" b="1" dirty="0"/>
          </a:p>
          <a:p>
            <a:pPr defTabSz="478588">
              <a:defRPr/>
            </a:pPr>
            <a:r>
              <a:rPr lang="en-US" b="1" dirty="0"/>
              <a:t>An illustration of a gypsum board fire wall is provided on this slide and can also be found in Figure 706.2(2) of the 2012 IBC.</a:t>
            </a:r>
            <a:endParaRPr lang="en-US" b="1" dirty="0">
              <a:effectLst/>
            </a:endParaRPr>
          </a:p>
          <a:p>
            <a:pPr defTabSz="478588">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15</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52416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1" dirty="0"/>
              <a:t>In addition to providing the minimum fire resistance rating, a Firewall</a:t>
            </a:r>
            <a:r>
              <a:rPr lang="en-US" b="1" baseline="0" dirty="0"/>
              <a:t> </a:t>
            </a:r>
            <a:r>
              <a:rPr lang="en-US" b="1" dirty="0"/>
              <a:t>must also:</a:t>
            </a:r>
          </a:p>
          <a:p>
            <a:pPr algn="just"/>
            <a:endParaRPr lang="en-US" b="1" dirty="0"/>
          </a:p>
          <a:p>
            <a:pPr algn="just"/>
            <a:r>
              <a:rPr lang="en-US" b="1" dirty="0"/>
              <a:t>1. Be designed to withstand damage from the fall, collapse or expansion of stored items or the adjacent structure.</a:t>
            </a:r>
          </a:p>
          <a:p>
            <a:pPr algn="just"/>
            <a:endParaRPr lang="en-US" b="1" dirty="0"/>
          </a:p>
          <a:p>
            <a:pPr algn="just"/>
            <a:r>
              <a:rPr lang="en-US" b="1" dirty="0"/>
              <a:t>2. Resist fracture, penetration and fragmentation that can be caused by a fire.</a:t>
            </a:r>
          </a:p>
          <a:p>
            <a:pPr algn="just"/>
            <a:endParaRPr lang="en-US" b="1" dirty="0"/>
          </a:p>
          <a:p>
            <a:pPr algn="just"/>
            <a:r>
              <a:rPr lang="en-US" b="1" dirty="0"/>
              <a:t>3. Extend from exterior wall to exterior wall, or from one firewall to another. The requirement for horizontal continuity</a:t>
            </a:r>
            <a:r>
              <a:rPr lang="en-US" b="1" baseline="0" dirty="0"/>
              <a:t> varies between the 2012 IBC, NFPA 221 and insurance underwriter guidelines, so before you design a firewall you need to be sure you are using the correct governing code, standard or guideline.</a:t>
            </a:r>
          </a:p>
          <a:p>
            <a:pPr algn="just"/>
            <a:endParaRPr lang="en-US" b="1" dirty="0"/>
          </a:p>
          <a:p>
            <a:pPr algn="just" defTabSz="478650">
              <a:defRPr/>
            </a:pPr>
            <a:r>
              <a:rPr lang="en-US" b="1" dirty="0"/>
              <a:t>4. Extend vertically and continuously through all stories of the building and through the roof to form a parapet over the highest point in the roof, or of any structure within a specified distance of the firewall.  The requirement for vertical</a:t>
            </a:r>
            <a:r>
              <a:rPr lang="en-US" b="1" baseline="0" dirty="0"/>
              <a:t> </a:t>
            </a:r>
            <a:r>
              <a:rPr lang="en-US" b="1" dirty="0"/>
              <a:t>continuity</a:t>
            </a:r>
            <a:r>
              <a:rPr lang="en-US" b="1" baseline="0" dirty="0"/>
              <a:t> also varies between the 2012 IBC, NFPA 221 and insurance underwriter guidelines.</a:t>
            </a:r>
            <a:endParaRPr lang="en-US" b="1" dirty="0"/>
          </a:p>
          <a:p>
            <a:pPr algn="just"/>
            <a:endParaRPr lang="en-US" b="1" dirty="0"/>
          </a:p>
          <a:p>
            <a:pPr algn="just"/>
            <a:r>
              <a:rPr lang="en-US" b="1" dirty="0"/>
              <a:t>5. Have expansion or control joints, which helps prevent the wall from buckling when rising temperatures from a fire cause the wall to expand.</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16</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381868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…and finally, a Firewall must:</a:t>
            </a:r>
          </a:p>
          <a:p>
            <a:pPr algn="just" defTabSz="1011833">
              <a:defRPr/>
            </a:pPr>
            <a:endParaRPr lang="en-US" b="1" dirty="0"/>
          </a:p>
          <a:p>
            <a:pPr lvl="0" algn="just">
              <a:buAutoNum type="arabicPeriod" startAt="6"/>
            </a:pPr>
            <a:r>
              <a:rPr lang="en-US" b="1" dirty="0"/>
              <a:t> Have a wing wall of a specified minimum length, an end wall of a specified minimum length or an extension wall as needed.  </a:t>
            </a:r>
          </a:p>
          <a:p>
            <a:pPr lvl="0" algn="just">
              <a:buAutoNum type="arabicPeriod" startAt="6"/>
            </a:pPr>
            <a:endParaRPr lang="en-US" b="1" dirty="0"/>
          </a:p>
          <a:p>
            <a:pPr lvl="0" algn="just">
              <a:buNone/>
            </a:pPr>
            <a:r>
              <a:rPr lang="en-US" b="1" dirty="0"/>
              <a:t>End walls or wing walls are masonry or concrete structures that have no openings, that prevent a fire from passing around or through the adjacent firewalls. These same walls are joined perpendicularly to the ends of the firewall, forming part of the building's exterior walls as illustrated in this slide.</a:t>
            </a:r>
          </a:p>
          <a:p>
            <a:pPr algn="just"/>
            <a:endParaRPr lang="en-US" b="1" dirty="0"/>
          </a:p>
          <a:p>
            <a:pPr algn="just" defTabSz="478588">
              <a:defRPr/>
            </a:pPr>
            <a:r>
              <a:rPr lang="en-US" b="1" dirty="0"/>
              <a:t>The minimum specified dimensions of wing, end or extension walls </a:t>
            </a:r>
            <a:r>
              <a:rPr lang="en-US" b="1" baseline="0" dirty="0"/>
              <a:t>varies between the 2012 IBC, NFPA 221 and insurance underwriter guidelines.</a:t>
            </a:r>
          </a:p>
          <a:p>
            <a:pPr algn="just" defTabSz="478588">
              <a:defRPr/>
            </a:pPr>
            <a:endParaRPr lang="en-US" b="1" baseline="0" dirty="0"/>
          </a:p>
          <a:p>
            <a:pPr algn="just" defTabSz="478588">
              <a:defRPr/>
            </a:pPr>
            <a:r>
              <a:rPr lang="en-US" b="1" dirty="0"/>
              <a:t>NFPA 221 provides diagrams of different examples</a:t>
            </a:r>
            <a:r>
              <a:rPr lang="en-US" b="1" baseline="0" dirty="0"/>
              <a:t> of this condition in Figures 5.16.2.1 (a) &amp; (b) and 5.16.2.3, which are illustrated in the next two slides.</a:t>
            </a:r>
          </a:p>
          <a:p>
            <a:pPr algn="just" defTabSz="478588">
              <a:defRPr/>
            </a:pPr>
            <a:endParaRPr lang="en-US" b="1" baseline="0" dirty="0"/>
          </a:p>
          <a:p>
            <a:pPr algn="just" defTabSz="478588">
              <a:defRPr/>
            </a:pPr>
            <a:endParaRPr lang="en-US" b="1" dirty="0"/>
          </a:p>
          <a:p>
            <a:pPr defTabSz="1011833">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17</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194670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8650"/>
            <a:r>
              <a:rPr lang="en-US" b="1" dirty="0"/>
              <a:t>This is </a:t>
            </a:r>
            <a:r>
              <a:rPr lang="en-US" b="1" baseline="0" dirty="0"/>
              <a:t>Figure 5.16.2.1 (b)</a:t>
            </a: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18</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806099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8650"/>
            <a:r>
              <a:rPr lang="en-US" b="1" baseline="0" dirty="0"/>
              <a:t>…and 5.16.2.3</a:t>
            </a: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19</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90958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1011833">
              <a:defRPr/>
            </a:pPr>
            <a:r>
              <a:rPr lang="en-US" b="1" dirty="0"/>
              <a:t>Before you get</a:t>
            </a:r>
            <a:r>
              <a:rPr lang="en-US" b="1" baseline="0" dirty="0"/>
              <a:t> started I wanted to also list some of the primary topics, learning objectives and anticipated benefits for this course. </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4106950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Where two buildings meet perpendicularly to form an L-shape (as illustrated on this slide), </a:t>
            </a:r>
            <a:r>
              <a:rPr lang="en-US" b="1" baseline="0" dirty="0"/>
              <a:t>the 2012 IBC, NFPA 221 and insurance underwriter guidelines </a:t>
            </a:r>
            <a:r>
              <a:rPr lang="en-US" b="1" dirty="0"/>
              <a:t>require that an end wall that forms an extension of the interior firewall must be provided beyond the inside corner of the L shape.  It should be constructed of masonry, concrete or other fire-rated material. These types of extension walls essentially substitute for end walls or wing walls. A wall extension must project in line with the firewall a minimum distance beyond the building's exterior walls.  </a:t>
            </a:r>
          </a:p>
          <a:p>
            <a:pPr algn="just"/>
            <a:endParaRPr lang="en-US" b="1" dirty="0"/>
          </a:p>
          <a:p>
            <a:pPr algn="just" defTabSz="478650">
              <a:defRPr/>
            </a:pPr>
            <a:r>
              <a:rPr lang="en-US" b="1" dirty="0"/>
              <a:t>The 2012 IBC provides diagrams of different examples</a:t>
            </a:r>
            <a:r>
              <a:rPr lang="en-US" b="1" baseline="0" dirty="0"/>
              <a:t> of this condition in Figures 706.5.1 (1), (2) and (3), while the </a:t>
            </a:r>
            <a:r>
              <a:rPr lang="en-US" b="1" dirty="0"/>
              <a:t>NFPA 221 provides a diagram of different examples</a:t>
            </a:r>
            <a:r>
              <a:rPr lang="en-US" b="1" baseline="0" dirty="0"/>
              <a:t> of this condition in Figure 5.16.3.1</a:t>
            </a:r>
          </a:p>
          <a:p>
            <a:pPr algn="just"/>
            <a:endParaRPr lang="en-US" b="1" baseline="0" dirty="0"/>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20</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81148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latin typeface="+mn-lt"/>
              </a:rPr>
              <a:t>Per the 2012 IBC firewalls shall be continuous from exterior wall to exterior wall and extend a minimum of 18-inches beyond the exterior face of the exterior walls unless the exterior wall has a fire rating of at least 1-hour for a distance of 4-feet on both sides of the intersection with the firewall. </a:t>
            </a:r>
          </a:p>
          <a:p>
            <a:pPr algn="just"/>
            <a:endParaRPr lang="en-US" b="1" dirty="0">
              <a:latin typeface="+mn-lt"/>
            </a:endParaRPr>
          </a:p>
          <a:p>
            <a:pPr algn="just"/>
            <a:r>
              <a:rPr lang="en-US" b="1" dirty="0">
                <a:latin typeface="+mn-lt"/>
              </a:rPr>
              <a:t>In addition, there are other exceptions listed from this same section that pertain to non-combustible exterior sheathing.</a:t>
            </a:r>
          </a:p>
          <a:p>
            <a:endParaRPr lang="en-US" dirty="0"/>
          </a:p>
          <a:p>
            <a:pPr algn="just" defTabSz="478650">
              <a:defRPr/>
            </a:pPr>
            <a:r>
              <a:rPr lang="en-US" b="1" dirty="0"/>
              <a:t>Section 706.5.2 states that firewalls shall extend to the outer edge of horizontal projecting elements such as balconies, roof overhangs, canopies, marquees, and other similar building projections, that are within 4-feet of the firewall.</a:t>
            </a:r>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21</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674505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Section 706.6 of the 2012 IBC specifies vertical continuity requirements for firewalls, which also lists a number of </a:t>
            </a:r>
            <a:r>
              <a:rPr lang="en-US" b="1" dirty="0" smtClean="0"/>
              <a:t>exceptions, some of which</a:t>
            </a:r>
            <a:r>
              <a:rPr lang="en-US" b="1" baseline="0" dirty="0" smtClean="0"/>
              <a:t> are</a:t>
            </a:r>
            <a:r>
              <a:rPr lang="en-US" b="1" dirty="0" smtClean="0"/>
              <a:t> shown </a:t>
            </a:r>
            <a:r>
              <a:rPr lang="en-US" b="1" dirty="0"/>
              <a:t>on this slide, including Stepped Buildings in accordance with Section 706.6.1.</a:t>
            </a: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22</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656406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Section 706.6.1 basically states that when the exterior wall for a height of 15 feet above the lower roof is not less than 1-hour fire-resistant rated construction from both sides with openings protected by fire assemblies having a fire protection rating of not less than 3/4-hour, the firewall can terminate 30-inches above the lower roof</a:t>
            </a:r>
          </a:p>
          <a:p>
            <a:pPr algn="just">
              <a:lnSpc>
                <a:spcPct val="107000"/>
              </a:lnSpc>
              <a:spcBef>
                <a:spcPts val="0"/>
              </a:spcBef>
              <a:spcAft>
                <a:spcPts val="838"/>
              </a:spcAft>
            </a:pPr>
            <a:endParaRPr lang="en-US" b="1" dirty="0"/>
          </a:p>
          <a:p>
            <a:pPr algn="just">
              <a:lnSpc>
                <a:spcPct val="107000"/>
              </a:lnSpc>
              <a:spcBef>
                <a:spcPts val="0"/>
              </a:spcBef>
              <a:spcAft>
                <a:spcPts val="838"/>
              </a:spcAft>
            </a:pPr>
            <a:r>
              <a:rPr lang="en-US" b="1" dirty="0"/>
              <a:t>There are also exceptions for this Section listed in the Code.</a:t>
            </a:r>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23</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438803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8588">
              <a:defRPr/>
            </a:pPr>
            <a:r>
              <a:rPr lang="en-US" b="1" dirty="0"/>
              <a:t>Other exceptions to vertical continuity requirements of firewalls are listed</a:t>
            </a:r>
            <a:r>
              <a:rPr lang="en-US" b="1" baseline="0" dirty="0"/>
              <a:t> in Section 706.6 that </a:t>
            </a:r>
            <a:r>
              <a:rPr lang="en-US" b="1" dirty="0"/>
              <a:t>include non-combustible roof sheathing and other similar construction requirements.</a:t>
            </a:r>
          </a:p>
          <a:p>
            <a:endParaRPr lang="en-US" baseline="0" dirty="0"/>
          </a:p>
          <a:p>
            <a:pPr algn="just" defTabSz="478650">
              <a:defRPr/>
            </a:pPr>
            <a:r>
              <a:rPr lang="en-US" b="1" dirty="0"/>
              <a:t>Other than the exceptions, vertical continuity of a firewall is required from the foundation to a point at least 30-inches above both adjacent roofs.</a:t>
            </a: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24</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548350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1011833">
              <a:defRPr/>
            </a:pPr>
            <a:r>
              <a:rPr lang="en-US" b="1" dirty="0"/>
              <a:t>A Firewall is similar to a Standard Firewall, but has protected openings and can have up to a 3 or 4-hour fire-resistance rating. This classification also includes tied walls and double one-way walls, which will be discussed later.</a:t>
            </a:r>
          </a:p>
          <a:p>
            <a:pPr algn="just" defTabSz="1011833">
              <a:defRPr/>
            </a:pPr>
            <a:endParaRPr lang="en-US" b="1" dirty="0"/>
          </a:p>
          <a:p>
            <a:pPr algn="just" defTabSz="1011833">
              <a:defRPr/>
            </a:pPr>
            <a:r>
              <a:rPr lang="en-US" b="1" dirty="0"/>
              <a:t>Section 717.5.1 of the 2012 IBC states that firewalls can create separate buildings within a structure. These multiple buildings may be on a sin­gle lot, or in the case of zero lot line construction, the firewall may be located on the lot line.  In the case where the fire wall separates different buildings on different lots, the code does not permit openings per Sections 706.1.1 and 706.11 as was mentioned earlier.   In such instances, no penetrations are permitted.  Where the firewall is not located on a lot line, the wall is permitted to have penetrations provided the opening is protected per the requirements of the Code.</a:t>
            </a:r>
          </a:p>
          <a:p>
            <a:pPr algn="just" defTabSz="1011833">
              <a:defRPr/>
            </a:pPr>
            <a:endParaRPr lang="en-US" b="1" dirty="0"/>
          </a:p>
          <a:p>
            <a:pPr algn="just" defTabSz="1011833">
              <a:defRPr/>
            </a:pPr>
            <a:r>
              <a:rPr lang="en-US" b="1" dirty="0"/>
              <a:t>This slide shows</a:t>
            </a:r>
            <a:r>
              <a:rPr lang="en-US" b="1" baseline="0" dirty="0"/>
              <a:t> a cast-in-place concrete firewall under construction.</a:t>
            </a:r>
            <a:endParaRPr lang="en-US" b="1" dirty="0"/>
          </a:p>
          <a:p>
            <a:pPr algn="just" defTabSz="1011833">
              <a:defRPr/>
            </a:pPr>
            <a:endParaRPr lang="en-US" b="1" dirty="0"/>
          </a:p>
          <a:p>
            <a:pPr algn="just" defTabSz="1011833">
              <a:defRPr/>
            </a:pPr>
            <a:endParaRPr lang="en-US" b="1" dirty="0"/>
          </a:p>
          <a:p>
            <a:pPr defTabSz="1011833">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25</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962716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1" dirty="0"/>
              <a:t>There are several types of Firewalls as defined by the 2012</a:t>
            </a:r>
            <a:r>
              <a:rPr lang="en-US" b="1" baseline="0" dirty="0"/>
              <a:t> IBC, NFPA 221 and i</a:t>
            </a:r>
            <a:r>
              <a:rPr lang="en-US" b="1" dirty="0"/>
              <a:t>nsurance underwriters guidelines, which include Freestanding or Cantilevered Firewalls.</a:t>
            </a:r>
          </a:p>
          <a:p>
            <a:pPr algn="just"/>
            <a:endParaRPr lang="en-US" b="1" dirty="0"/>
          </a:p>
          <a:p>
            <a:pPr algn="just"/>
            <a:r>
              <a:rPr lang="en-US" b="1" dirty="0"/>
              <a:t>This type of firewall has no ties to the building other than flashing at the roof as required to prevent moisture intrusion into the building. This type of firewall can be constructed of brick, concrete, precast or concrete masonry units and is usually located at a building expansion joint. A freestanding firewall must be designed to independently resist forces such as expansion caused by temperature differences on either side of the wall or collapse of the building components or contents. </a:t>
            </a:r>
          </a:p>
          <a:p>
            <a:pPr algn="just"/>
            <a:endParaRPr lang="en-US" b="1" dirty="0"/>
          </a:p>
          <a:p>
            <a:pPr algn="just"/>
            <a:r>
              <a:rPr lang="en-US" b="1" dirty="0"/>
              <a:t>Typically a freestanding wall is strengthened with internal reinforcement, or pilasters may be used to provide the required strength (as illustrated in this slide). Proper horizontal clearance between the wall and the structural framework must also be maintained in order to allow for the deflection of the wall and expansion of the adjacent steel or concrete framing.</a:t>
            </a:r>
          </a:p>
          <a:p>
            <a:pPr algn="just"/>
            <a:endParaRPr lang="en-US" b="1" dirty="0"/>
          </a:p>
          <a:p>
            <a:pPr algn="just" defTabSz="478588">
              <a:defRPr/>
            </a:pPr>
            <a:r>
              <a:rPr lang="en-US" b="1" dirty="0"/>
              <a:t>The 2012 IBC does not provide guidance</a:t>
            </a:r>
            <a:r>
              <a:rPr lang="en-US" b="1" baseline="0" dirty="0"/>
              <a:t> for the structural design of this type of wall other than to mention that it is a legitimate form of firewall construction. More detailed information about the design of freestanding firewalls can be found in NFPA 221, GAPS Guideline GAP 2.2.1, and FM Data Sheet 1-22 on MFL firewalls.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26</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204369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650"/>
            <a:r>
              <a:rPr lang="en-US" b="1" dirty="0"/>
              <a:t>Steel framing on the fire side of a</a:t>
            </a:r>
            <a:r>
              <a:rPr lang="en-US" b="1" baseline="0" dirty="0"/>
              <a:t> cantilevered fire</a:t>
            </a:r>
            <a:r>
              <a:rPr lang="en-US" b="1" dirty="0"/>
              <a:t>wall will expand and may cause failure of the wall particularly when the steel framing on each side of the wall does not line up horizontally or vertically as illustrated on the left side in this slide.</a:t>
            </a:r>
          </a:p>
          <a:p>
            <a:pPr algn="just" defTabSz="478650"/>
            <a:endParaRPr lang="en-US" b="1" dirty="0"/>
          </a:p>
          <a:p>
            <a:pPr algn="just" defTabSz="478650"/>
            <a:r>
              <a:rPr lang="en-US" b="1" dirty="0"/>
              <a:t>Adequate clearance between the wall and the framing on both sides is therefore needed to allow for the steel on the fireside to reach the point of maximum expansion without exerting any lateral force on the firewall as shown on the right side of this slide.  </a:t>
            </a:r>
          </a:p>
          <a:p>
            <a:pPr algn="just" defTabSz="478650"/>
            <a:endParaRPr lang="en-US" b="1" dirty="0"/>
          </a:p>
          <a:p>
            <a:pPr algn="just" defTabSz="478650"/>
            <a:r>
              <a:rPr lang="en-US" b="1" dirty="0"/>
              <a:t>The referenced minimum clearance</a:t>
            </a:r>
            <a:r>
              <a:rPr lang="en-US" b="1" baseline="0" dirty="0"/>
              <a:t> </a:t>
            </a:r>
            <a:r>
              <a:rPr lang="en-US" b="1" dirty="0"/>
              <a:t>Table 1</a:t>
            </a:r>
            <a:r>
              <a:rPr lang="en-US" b="1" baseline="0" dirty="0"/>
              <a:t> </a:t>
            </a:r>
            <a:r>
              <a:rPr lang="en-US" b="1" dirty="0"/>
              <a:t>will be provided in Slide </a:t>
            </a:r>
            <a:r>
              <a:rPr lang="en-US" b="1" dirty="0">
                <a:solidFill>
                  <a:schemeClr val="tx1"/>
                </a:solidFill>
              </a:rPr>
              <a:t>29.</a:t>
            </a:r>
          </a:p>
          <a:p>
            <a:pPr algn="just" defTabSz="478650"/>
            <a:endParaRPr lang="en-US" b="1" dirty="0"/>
          </a:p>
          <a:p>
            <a:pPr algn="just" defTabSz="478650"/>
            <a:r>
              <a:rPr lang="en-US" b="1" dirty="0"/>
              <a:t>The clearance requirements are mandated by insurance underwriters, and referenced directly by NFPA 221 and the 2012 IBC.</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27</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4215130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Recommendations for the design and detailing of cantilevered freestanding firewalls includes:</a:t>
            </a:r>
          </a:p>
          <a:p>
            <a:pPr algn="just"/>
            <a:endParaRPr lang="en-US" b="1" dirty="0"/>
          </a:p>
          <a:p>
            <a:pPr marL="239295" indent="-239295" algn="just">
              <a:buFont typeface="Arial" pitchFamily="34" charset="0"/>
              <a:buAutoNum type="arabicPeriod"/>
            </a:pPr>
            <a:r>
              <a:rPr lang="en-US" b="1" dirty="0"/>
              <a:t>The wall should be designed for a minimum uniform lateral load of 5 PSF from either side to assure lateral stability. This magnitude of load corresponds to the code minimum internal lateral pressure for any type of wall. We will discuss</a:t>
            </a:r>
            <a:r>
              <a:rPr lang="en-US" b="1" baseline="0" dirty="0"/>
              <a:t> this requirement further in Slide </a:t>
            </a:r>
            <a:r>
              <a:rPr lang="en-US" b="1" i="0" baseline="0" dirty="0"/>
              <a:t>32</a:t>
            </a:r>
            <a:r>
              <a:rPr lang="en-US" b="1" baseline="0" dirty="0"/>
              <a:t>.</a:t>
            </a:r>
            <a:endParaRPr lang="en-US" b="1" dirty="0"/>
          </a:p>
          <a:p>
            <a:pPr marL="239295" indent="-239295" algn="just">
              <a:buFont typeface="Arial" pitchFamily="34" charset="0"/>
              <a:buAutoNum type="arabicPeriod"/>
            </a:pPr>
            <a:endParaRPr lang="en-US" b="1" dirty="0"/>
          </a:p>
          <a:p>
            <a:pPr marL="239295" indent="-239295" algn="just">
              <a:buFont typeface="Arial" pitchFamily="34" charset="0"/>
              <a:buAutoNum type="arabicPeriod"/>
            </a:pPr>
            <a:r>
              <a:rPr lang="en-US" b="1" dirty="0"/>
              <a:t>Cantilever walls should be securely fixed to their foundation to resist the overturning moment induced by lateral loads. This may be accomplished by designing the footing to resist all of the overturning forces; however, I have also designed cantilever walls that were tied into the slab on grade with horizontal dowels, which in conjunction with a continuous footing below, served as a force couple resistance to the overturning moment in order to minimize the footing size.</a:t>
            </a:r>
          </a:p>
          <a:p>
            <a:pPr marL="239295" indent="-239295" algn="just">
              <a:buFont typeface="Arial" pitchFamily="34" charset="0"/>
              <a:buAutoNum type="arabicPeriod"/>
            </a:pPr>
            <a:endParaRPr lang="en-US" b="1" dirty="0"/>
          </a:p>
          <a:p>
            <a:pPr marL="239295" indent="-239295" algn="just">
              <a:buFont typeface="Arial" pitchFamily="34" charset="0"/>
              <a:buAutoNum type="arabicPeriod"/>
            </a:pPr>
            <a:r>
              <a:rPr lang="en-US" b="1" dirty="0"/>
              <a:t>Cantilever walls are not recommended in seismic areas; however, if they are required, they should be designed to resist all anticipated earthquake forces.</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28</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403689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defTabSz="1011833">
              <a:defRPr/>
            </a:pPr>
            <a:r>
              <a:rPr lang="en-US" b="1" dirty="0"/>
              <a:t>…and…</a:t>
            </a:r>
          </a:p>
          <a:p>
            <a:pPr algn="just" defTabSz="1011833">
              <a:defRPr/>
            </a:pPr>
            <a:endParaRPr lang="en-US" b="1" dirty="0"/>
          </a:p>
          <a:p>
            <a:pPr algn="just" defTabSz="1011833">
              <a:defRPr/>
            </a:pPr>
            <a:r>
              <a:rPr lang="en-US" b="1" dirty="0"/>
              <a:t>4. To prevent damage during initial steel expansion, clearance as indicated in Table 1 should be provided between the wall and the framing on each side of the cantilever wall.</a:t>
            </a:r>
          </a:p>
          <a:p>
            <a:pPr algn="just" defTabSz="1011833">
              <a:defRPr/>
            </a:pPr>
            <a:endParaRPr lang="en-US" b="1" dirty="0"/>
          </a:p>
          <a:p>
            <a:pPr algn="just" defTabSz="1011833">
              <a:defRPr/>
            </a:pPr>
            <a:r>
              <a:rPr lang="en-US" b="1" dirty="0"/>
              <a:t>The recommendations provided in</a:t>
            </a:r>
            <a:r>
              <a:rPr lang="en-US" b="1" baseline="0" dirty="0"/>
              <a:t> Table 1 </a:t>
            </a:r>
            <a:r>
              <a:rPr lang="en-US" b="1" dirty="0"/>
              <a:t>are based on FM requirements</a:t>
            </a:r>
            <a:r>
              <a:rPr lang="en-US" b="1" baseline="0" dirty="0"/>
              <a:t> </a:t>
            </a:r>
            <a:r>
              <a:rPr lang="en-US" b="1" dirty="0"/>
              <a:t>for MFL</a:t>
            </a:r>
            <a:r>
              <a:rPr lang="en-US" b="1" baseline="0" dirty="0"/>
              <a:t> Firewalls, and explicitly referenced by NFPA 221 in Table A.5.7, and copied by the 2012 IBC in Figure 706.2 (1), which was illustrated in Slide 10.</a:t>
            </a:r>
          </a:p>
          <a:p>
            <a:pPr algn="just" defTabSz="1011833">
              <a:defRPr/>
            </a:pPr>
            <a:endParaRPr lang="en-US" b="1" baseline="0" dirty="0"/>
          </a:p>
          <a:p>
            <a:pPr algn="just" defTabSz="1011833">
              <a:defRPr/>
            </a:pPr>
            <a:r>
              <a:rPr lang="en-US" b="1" baseline="0" dirty="0"/>
              <a:t>The clearance is based on an average of 800 degrees Fahrenheit in the two adjacent bays on the fire side of the wall.</a:t>
            </a:r>
          </a:p>
          <a:p>
            <a:pPr algn="just" defTabSz="1011833">
              <a:defRPr/>
            </a:pPr>
            <a:endParaRPr lang="en-US" b="1" baseline="0" dirty="0"/>
          </a:p>
          <a:p>
            <a:pPr algn="just" defTabSz="1011833">
              <a:defRPr/>
            </a:pPr>
            <a:r>
              <a:rPr lang="en-US" b="1" baseline="0" dirty="0"/>
              <a:t>NFPA 221 also recommends that adequate clearance be provided between stored materials that may swell due to absorption of moisture from sprinklers or other fire fighting measures. In addition the clearance values in Table A.5.7 apply to Double HC Firewalls.  </a:t>
            </a:r>
          </a:p>
          <a:p>
            <a:pPr algn="just" defTabSz="1011833">
              <a:defRPr/>
            </a:pPr>
            <a:endParaRPr lang="en-US" b="1" baseline="0" dirty="0"/>
          </a:p>
          <a:p>
            <a:pPr algn="just" defTabSz="1011833">
              <a:defRPr/>
            </a:pPr>
            <a:r>
              <a:rPr lang="en-US" b="1" baseline="0" dirty="0"/>
              <a:t>It is also interesting to note that FM Data Sheet 1-22, which pertains to MFL Firewalls and is referenced by NFPA 221, allows for only a ¾-inch clearance when the structural framing is aligned vertically and horizontally on both sides of the Firewall.  Neither the 2012 IBC or NFPA 221 make this same distinction, but it is interesting to also note that Figure 706.2 (1) in the 2012 IBC, which was illustrated in Slide 10, shows a concrete roof diaphragm in contact with both sides of the firewall that essentially negates the minimum clearance called for between the steel framing and the firewall.</a:t>
            </a:r>
          </a:p>
          <a:p>
            <a:pPr algn="just" defTabSz="1011833">
              <a:defRPr/>
            </a:pP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29</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67900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1011833">
              <a:defRPr/>
            </a:pPr>
            <a:r>
              <a:rPr lang="en-US" b="1" dirty="0"/>
              <a:t>So that’s start by defining what a firewall is:</a:t>
            </a:r>
          </a:p>
          <a:p>
            <a:pPr algn="just" defTabSz="1011833">
              <a:defRPr/>
            </a:pPr>
            <a:endParaRPr lang="en-US" b="1" dirty="0"/>
          </a:p>
          <a:p>
            <a:pPr algn="just" defTabSz="1011833">
              <a:defRPr/>
            </a:pPr>
            <a:r>
              <a:rPr lang="en-US" b="1" dirty="0"/>
              <a:t>A firewall is a fire-resistant structure which restricts the spread of fire and extends continuously from the foundation to or through the roof with sufficient structural stability under fire conditions to allow the collapse of the existing construction on either side of the wall to occur without allowing the collapse of the wall. </a:t>
            </a:r>
          </a:p>
          <a:p>
            <a:pPr algn="just" defTabSz="1011833">
              <a:defRPr/>
            </a:pPr>
            <a:endParaRPr lang="en-US" b="1" dirty="0"/>
          </a:p>
          <a:p>
            <a:pPr algn="just" defTabSz="1011833">
              <a:defRPr/>
            </a:pPr>
            <a:r>
              <a:rPr lang="en-US" b="1" dirty="0"/>
              <a:t>So basically a firewall creates separate independent buildings.  In fact</a:t>
            </a:r>
            <a:r>
              <a:rPr lang="en-US" b="1" baseline="0" dirty="0"/>
              <a:t> Section A.3.3.14.6 of the NFPA 221 allows for the portions of the structure subdivided by a firewall to be considered separate buildings.</a:t>
            </a:r>
          </a:p>
          <a:p>
            <a:pPr algn="just" defTabSz="1011833">
              <a:defRPr/>
            </a:pPr>
            <a:endParaRPr lang="en-US" b="1" baseline="0" dirty="0"/>
          </a:p>
          <a:p>
            <a:pPr algn="just" defTabSz="1011833">
              <a:defRPr/>
            </a:pPr>
            <a:r>
              <a:rPr lang="en-US" b="1" baseline="0" dirty="0"/>
              <a:t>The requirement that a firewall cannot collapse during fire conditions is also documented in Section 706.2 of the 2012 IBC.</a:t>
            </a:r>
          </a:p>
          <a:p>
            <a:pPr algn="just" defTabSz="1011833">
              <a:defRPr/>
            </a:pPr>
            <a:endParaRPr lang="en-US" b="1" baseline="0" dirty="0"/>
          </a:p>
          <a:p>
            <a:pPr algn="just" defTabSz="1011833">
              <a:defRPr/>
            </a:pPr>
            <a:r>
              <a:rPr lang="en-US" b="1" baseline="0" dirty="0"/>
              <a:t>However, for Double Firewall construction (that we will discuss in more detail later), which is also allowed by the 2012 IBC via reference to the NFPA 221, a fire that occurs on one side of a double firewall can cause the collapse of the wall on the same side as the fire, but the remaining wall on the side opposite of the fire must remain standing.</a:t>
            </a: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744148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Per FM, for walls higher than 40'-0", the maximum ¾-inch clearance space mentioned</a:t>
            </a:r>
            <a:r>
              <a:rPr lang="en-US" b="1" baseline="0" dirty="0"/>
              <a:t> in the previous slide from FM Data Sheet 1-22 </a:t>
            </a:r>
            <a:r>
              <a:rPr lang="en-US" b="1" dirty="0"/>
              <a:t>should be increased ¼" for every additional 10'-0" of wall height as illustrated in this slide.  For masonry</a:t>
            </a:r>
            <a:r>
              <a:rPr lang="en-US" b="1" baseline="0" dirty="0"/>
              <a:t> wall construction, a</a:t>
            </a:r>
            <a:r>
              <a:rPr lang="en-US" b="1" dirty="0"/>
              <a:t> bond beam should be installed in the second course below the bottom of the primary steel and all cores of concrete block above should be filled with grout. </a:t>
            </a:r>
          </a:p>
          <a:p>
            <a:pPr algn="just"/>
            <a:endParaRPr lang="en-US" b="1" dirty="0"/>
          </a:p>
          <a:p>
            <a:pPr algn="just"/>
            <a:r>
              <a:rPr lang="en-US" b="1" dirty="0"/>
              <a:t>For</a:t>
            </a:r>
            <a:r>
              <a:rPr lang="en-US" b="1" baseline="0" dirty="0"/>
              <a:t> a CMU firewall in which </a:t>
            </a:r>
            <a:r>
              <a:rPr lang="en-US" b="1" dirty="0"/>
              <a:t>the primary steel is parallel to the firewall all cores above the bond beam to the top of the wall should be grouted</a:t>
            </a:r>
            <a:r>
              <a:rPr lang="en-US" b="1" baseline="0" dirty="0"/>
              <a:t> </a:t>
            </a:r>
            <a:r>
              <a:rPr lang="en-US" b="1" dirty="0"/>
              <a:t>along</a:t>
            </a:r>
            <a:r>
              <a:rPr lang="en-US" b="1" baseline="0" dirty="0"/>
              <a:t> the entire length of the wall</a:t>
            </a:r>
            <a:r>
              <a:rPr lang="en-US" b="1" dirty="0"/>
              <a:t>.  However,</a:t>
            </a:r>
            <a:r>
              <a:rPr lang="en-US" b="1" baseline="0" dirty="0"/>
              <a:t> w</a:t>
            </a:r>
            <a:r>
              <a:rPr lang="en-US" b="1" dirty="0"/>
              <a:t>hen the adjacent primary</a:t>
            </a:r>
            <a:r>
              <a:rPr lang="en-US" b="1" baseline="0" dirty="0"/>
              <a:t> steel is perpendicular to the wall the grouted cores above the continuous bond beam only have to extend 16 inches on each side of the columns.</a:t>
            </a:r>
          </a:p>
          <a:p>
            <a:pPr algn="just"/>
            <a:endParaRPr lang="en-US" b="1" baseline="0" dirty="0"/>
          </a:p>
          <a:p>
            <a:pPr algn="just"/>
            <a:r>
              <a:rPr lang="en-US" b="1" baseline="0" dirty="0"/>
              <a:t>In all cases the vertical wall reinforcing and related grouted cells in a CMU firewall should be continuous through the bond beam and extend to the top of the wall.</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30</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9429532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478588">
              <a:defRPr/>
            </a:pPr>
            <a:r>
              <a:rPr lang="en-US" b="1" dirty="0"/>
              <a:t>For </a:t>
            </a:r>
            <a:r>
              <a:rPr lang="en-US" b="1" u="sng" dirty="0"/>
              <a:t>existing</a:t>
            </a:r>
            <a:r>
              <a:rPr lang="en-US" b="1" dirty="0"/>
              <a:t> structures, FM </a:t>
            </a:r>
            <a:r>
              <a:rPr lang="en-US" b="1" dirty="0" smtClean="0"/>
              <a:t>Data Sheet </a:t>
            </a:r>
            <a:r>
              <a:rPr lang="en-US" b="1" dirty="0"/>
              <a:t>1-22</a:t>
            </a:r>
            <a:r>
              <a:rPr lang="en-US" b="1" baseline="0" dirty="0"/>
              <a:t> for MFL firewalls allows the use of s</a:t>
            </a:r>
            <a:r>
              <a:rPr lang="en-US" b="1" dirty="0"/>
              <a:t>olid masonry or concrete pilaster or corbel to be constructed between the wall and structural steel as illustrated on this slide when the minimum clearances required</a:t>
            </a:r>
            <a:r>
              <a:rPr lang="en-US" b="1" baseline="0" dirty="0"/>
              <a:t> by Table 1 are not provided</a:t>
            </a:r>
            <a:r>
              <a:rPr lang="en-US" b="1" dirty="0"/>
              <a:t>. </a:t>
            </a:r>
          </a:p>
          <a:p>
            <a:pPr algn="just" defTabSz="478588">
              <a:defRPr/>
            </a:pPr>
            <a:endParaRPr lang="en-US" b="1" dirty="0"/>
          </a:p>
          <a:p>
            <a:pPr algn="just" defTabSz="478588">
              <a:defRPr/>
            </a:pPr>
            <a:r>
              <a:rPr lang="en-US" b="1" dirty="0"/>
              <a:t>The purpose of the corbel is to protect the main body of the firewall from damage associated with movement or distortion of the adjacent steel framing due to the heat from a fire, thus eliminating the need for providing minimum clearance between the wall and the framing.</a:t>
            </a:r>
          </a:p>
          <a:p>
            <a:pPr algn="just" defTabSz="478588">
              <a:defRPr/>
            </a:pPr>
            <a:endParaRPr lang="en-US" b="1" dirty="0"/>
          </a:p>
          <a:p>
            <a:pPr algn="just" defTabSz="478588">
              <a:defRPr/>
            </a:pPr>
            <a:r>
              <a:rPr lang="en-US" b="1" dirty="0"/>
              <a:t>If clearance is required as a part of a normal building expansion, a space that satisfies the expansion joint requirements should be maintained between the column and the pilaster or corbel. </a:t>
            </a:r>
          </a:p>
          <a:p>
            <a:pPr algn="just" defTabSz="478588">
              <a:defRPr/>
            </a:pPr>
            <a:endParaRPr lang="en-US" b="1" dirty="0"/>
          </a:p>
          <a:p>
            <a:pPr algn="just" defTabSz="478588">
              <a:defRPr/>
            </a:pPr>
            <a:r>
              <a:rPr lang="en-US" b="1" dirty="0"/>
              <a:t>Per FM, the pilaster or corbel should be at least 2'-0" high at the face of the existing wall and a</a:t>
            </a:r>
            <a:r>
              <a:rPr lang="en-US" b="1" baseline="0" dirty="0"/>
              <a:t> </a:t>
            </a:r>
            <a:r>
              <a:rPr lang="en-US" b="1" dirty="0"/>
              <a:t>layer of building paper should be placed over the new structural steel to prevent bonding to the corbel during construction.</a:t>
            </a:r>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31</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10728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en-US" b="1" dirty="0"/>
              <a:t>So continuing with additional recommendations for freestanding walls we also have:</a:t>
            </a:r>
          </a:p>
          <a:p>
            <a:pPr algn="just"/>
            <a:endParaRPr lang="en-US" b="1" dirty="0"/>
          </a:p>
          <a:p>
            <a:pPr algn="just" defTabSz="473339">
              <a:defRPr/>
            </a:pPr>
            <a:r>
              <a:rPr lang="en-US" b="1" dirty="0"/>
              <a:t>5. If tilt-up or precast concrete construction is used for a cantilever wall design, particular attention should be paid to the connection to the footing to ensure that the foundation can adequately resist the overturning moment of the wall. We also discussed options for this condition </a:t>
            </a:r>
            <a:r>
              <a:rPr lang="en-US" b="1" baseline="0" dirty="0"/>
              <a:t>in Recommendation #2 on Slide 28.</a:t>
            </a:r>
          </a:p>
          <a:p>
            <a:pPr algn="just"/>
            <a:endParaRPr lang="en-US" b="1" dirty="0"/>
          </a:p>
          <a:p>
            <a:pPr algn="just" defTabSz="478588">
              <a:defRPr/>
            </a:pPr>
            <a:r>
              <a:rPr lang="en-US" b="1" dirty="0"/>
              <a:t>6. If the firewall is built for a future addition and must therefore function initially as an exterior wall, then the wall must be designed to resist exterior component and cladding pressures. Typically for this situation the wall is temporarily</a:t>
            </a:r>
            <a:r>
              <a:rPr lang="en-US" b="1" baseline="0" dirty="0"/>
              <a:t> </a:t>
            </a:r>
            <a:r>
              <a:rPr lang="en-US" b="1" dirty="0"/>
              <a:t>connected to the building frame until the future building is constructed and the same connections are then removed when the new construction occurs. The other option of course is to design the wall as self-supporting for exterior conditions, but this typically requires the introduction of large pilasters or buttresses.</a:t>
            </a:r>
          </a:p>
          <a:p>
            <a:pPr algn="just"/>
            <a:endParaRPr lang="en-US" b="1" dirty="0"/>
          </a:p>
          <a:p>
            <a:pPr algn="just"/>
            <a:r>
              <a:rPr lang="en-US" b="1" dirty="0"/>
              <a:t>It should also be noted that when an interior firewall is exposed to an exterior condition after the collapse of an adjacent protective structure as the result of a fire, the wall only has to be designed to resist 10 PSF of horizontal wind pressure. This is because until the collapsed structure is replaced the exterior exposure of the firewall can be considered as a temporary construction condition, which per OSHA only amounts to a 10 PSF wind load.  Similar logic is also used in the tilt-up industry for temporary bracing loads, which are based on a 5-year mean recurrence wind load cycle.</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32</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4353229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A Tied Firewall consists of masonry or other rated construction materials that either encases or is tied to the structural framing as illustrated in this slide. These types of walls are integral with and therefore supported by the structural framework. To ensure the stability of the wall, the adjacent structural framing on either side of the wall must be designed to resist the forces caused by the structure collapsing on the opposite fire-exposed side.</a:t>
            </a:r>
          </a:p>
          <a:p>
            <a:pPr algn="just" defTabSz="478588">
              <a:defRPr/>
            </a:pPr>
            <a:endParaRPr lang="en-US" b="1" dirty="0"/>
          </a:p>
          <a:p>
            <a:pPr algn="just" defTabSz="478588">
              <a:defRPr/>
            </a:pPr>
            <a:r>
              <a:rPr lang="en-US" b="1" dirty="0"/>
              <a:t>The 2012 IBC does not provide guidance</a:t>
            </a:r>
            <a:r>
              <a:rPr lang="en-US" b="1" baseline="0" dirty="0"/>
              <a:t> for the structural design of this type of wall other than to mention that it is a legitimate form of firewall construction.  Tied firewalls are discussed in Section 6.4 of the NFPA 221, and described in detail in the GAPS Guideline GAP.2.2.1 and FM Data Sheet 1-23.</a:t>
            </a:r>
            <a:endParaRPr lang="en-US" dirty="0"/>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33</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286524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To remain stable, the pull of the collapsing steel on the fire side of the wall must be resisted by the strength of the undamaged steel on the other side of the wall.  Since the fire can occur on either side of the wall, the wall preferably should be located at the center of lateral resistance of the building frame or in other words the area of the building in which the steel framing on either side has equal lateral resistance as illustrated on the</a:t>
            </a:r>
            <a:r>
              <a:rPr lang="en-US" b="1" baseline="0" dirty="0"/>
              <a:t> top of this slide</a:t>
            </a:r>
            <a:r>
              <a:rPr lang="en-US" b="1" dirty="0"/>
              <a:t>.  If the firewall cannot be located in the middle of the building then strengthening of the smaller remaining portion of the building as shown on the bottom of this slide may be required.</a:t>
            </a:r>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34</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681770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Recommendations for the design and detailing of Tied Firewalls as required by insurance underwriters include:</a:t>
            </a:r>
          </a:p>
          <a:p>
            <a:pPr algn="just"/>
            <a:endParaRPr lang="en-US" b="1" dirty="0"/>
          </a:p>
          <a:p>
            <a:pPr algn="just">
              <a:buFont typeface="+mj-lt"/>
              <a:buAutoNum type="arabicPeriod"/>
            </a:pPr>
            <a:r>
              <a:rPr lang="en-US" b="1" dirty="0"/>
              <a:t> A tied wall should follow a column line to take advantage of the vertical strength of the column and to minimize twisting forces on the wall. The steel columns and</a:t>
            </a:r>
            <a:r>
              <a:rPr lang="en-US" b="1" baseline="0" dirty="0"/>
              <a:t> </a:t>
            </a:r>
            <a:r>
              <a:rPr lang="en-US" b="1" dirty="0"/>
              <a:t>framing in line with the wall should have a fire resistance equal to the wall. For situations where the wall is constructed between columns on a double-column line, the column and beams parallel to the wall immediately on each side should be rated to a fire resistance equal to the wall to prevent the steel from buckling and fracturing the wall.</a:t>
            </a:r>
          </a:p>
          <a:p>
            <a:pPr algn="just">
              <a:buFont typeface="+mj-lt"/>
              <a:buNone/>
            </a:pPr>
            <a:endParaRPr lang="en-US" b="1" dirty="0"/>
          </a:p>
          <a:p>
            <a:pPr algn="just">
              <a:buFont typeface="+mj-lt"/>
              <a:buNone/>
            </a:pPr>
            <a:r>
              <a:rPr lang="en-US" b="1" dirty="0"/>
              <a:t>2. The steel framing on each side of a tied firewall should be at the same elevation and in line horizontally.</a:t>
            </a:r>
          </a:p>
          <a:p>
            <a:pPr algn="just">
              <a:buFont typeface="+mj-lt"/>
              <a:buNone/>
            </a:pPr>
            <a:endParaRPr lang="en-US" b="1" dirty="0"/>
          </a:p>
          <a:p>
            <a:pPr algn="just">
              <a:buFont typeface="+mj-lt"/>
              <a:buNone/>
            </a:pPr>
            <a:r>
              <a:rPr lang="en-US" b="1" dirty="0"/>
              <a:t>These</a:t>
            </a:r>
            <a:r>
              <a:rPr lang="en-US" b="1" baseline="0" dirty="0"/>
              <a:t> same recommendations can also be found in Sections 6.4.1 and 6.4.2 of NFPA 221</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35</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322905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defTabSz="478588">
              <a:defRPr/>
            </a:pPr>
            <a:r>
              <a:rPr lang="en-US" b="1" dirty="0"/>
              <a:t>As indicated in Slide 34, when the steel frames on either side of the wall are not of </a:t>
            </a:r>
            <a:r>
              <a:rPr lang="en-US" b="1" u="none" dirty="0"/>
              <a:t>equivalent strength provisions must be made so that the lateral resistance of the frame on either side of the wall is sufficient to resist the horizontal component of the force resulting from collapsing steel on the opposite side. The horizontal force may be computed by using Formula A.5.4 provided in this slide</a:t>
            </a:r>
            <a:r>
              <a:rPr lang="en-US" b="1" u="none" baseline="0" dirty="0"/>
              <a:t> from NFPA 221.</a:t>
            </a:r>
          </a:p>
          <a:p>
            <a:pPr algn="just" defTabSz="478588">
              <a:defRPr/>
            </a:pPr>
            <a:endParaRPr lang="en-US" b="1" u="sng" dirty="0"/>
          </a:p>
          <a:p>
            <a:pPr algn="just"/>
            <a:r>
              <a:rPr lang="en-US" b="1" u="none" dirty="0"/>
              <a:t>H = (wBL</a:t>
            </a:r>
            <a:r>
              <a:rPr lang="en-US" b="1" u="none" baseline="30000" dirty="0"/>
              <a:t>2</a:t>
            </a:r>
            <a:r>
              <a:rPr lang="en-US" b="1" u="none" dirty="0"/>
              <a:t>)/(8S)</a:t>
            </a:r>
          </a:p>
          <a:p>
            <a:pPr algn="just"/>
            <a:endParaRPr lang="en-US" b="1" u="none" dirty="0"/>
          </a:p>
          <a:p>
            <a:pPr algn="just"/>
            <a:r>
              <a:rPr lang="en-US" b="1" u="none" dirty="0"/>
              <a:t>Where: </a:t>
            </a:r>
          </a:p>
          <a:p>
            <a:pPr algn="just"/>
            <a:endParaRPr lang="en-US" b="1" u="none" dirty="0"/>
          </a:p>
          <a:p>
            <a:pPr algn="just"/>
            <a:r>
              <a:rPr lang="en-US" b="1" u="none" dirty="0"/>
              <a:t>H = Horizontal pull in pounds</a:t>
            </a:r>
          </a:p>
          <a:p>
            <a:pPr algn="just"/>
            <a:r>
              <a:rPr lang="en-US" b="1" dirty="0"/>
              <a:t/>
            </a:r>
            <a:br>
              <a:rPr lang="en-US" b="1" dirty="0"/>
            </a:br>
            <a:r>
              <a:rPr lang="en-US" b="1" dirty="0"/>
              <a:t>w = Dead load of the structure, plus 25% of the roof live load,</a:t>
            </a:r>
            <a:r>
              <a:rPr lang="en-US" b="1" baseline="0" dirty="0"/>
              <a:t> </a:t>
            </a:r>
            <a:r>
              <a:rPr lang="en-US" b="1" dirty="0"/>
              <a:t>pounds per square foot</a:t>
            </a:r>
          </a:p>
          <a:p>
            <a:pPr algn="just"/>
            <a:endParaRPr lang="en-US" b="1" dirty="0"/>
          </a:p>
          <a:p>
            <a:pPr algn="just"/>
            <a:r>
              <a:rPr lang="en-US" b="1" dirty="0"/>
              <a:t>B = the distance between</a:t>
            </a:r>
            <a:r>
              <a:rPr lang="en-US" b="1" baseline="0" dirty="0"/>
              <a:t> each tie in feet</a:t>
            </a:r>
            <a:endParaRPr lang="en-US" b="1" dirty="0"/>
          </a:p>
          <a:p>
            <a:pPr algn="just"/>
            <a:endParaRPr lang="en-US" b="1" dirty="0"/>
          </a:p>
          <a:p>
            <a:pPr algn="just"/>
            <a:r>
              <a:rPr lang="en-US" b="1" dirty="0"/>
              <a:t>L = Span</a:t>
            </a:r>
            <a:r>
              <a:rPr lang="en-US" b="1" baseline="0" dirty="0"/>
              <a:t> of the structure </a:t>
            </a:r>
            <a:r>
              <a:rPr lang="en-US" b="1" dirty="0"/>
              <a:t>in feet</a:t>
            </a:r>
            <a:r>
              <a:rPr lang="en-US" b="1" baseline="0" dirty="0"/>
              <a:t> of the immediately adjacent perpendicular span.</a:t>
            </a:r>
          </a:p>
          <a:p>
            <a:pPr algn="just"/>
            <a:endParaRPr lang="en-US" b="1" dirty="0"/>
          </a:p>
          <a:p>
            <a:pPr algn="just"/>
            <a:r>
              <a:rPr lang="en-US" b="1" dirty="0"/>
              <a:t>S = Sag in feet may be assumed as: 0.07L for open-web steel joists or trusses,</a:t>
            </a:r>
            <a:r>
              <a:rPr lang="en-US" b="1" baseline="0" dirty="0"/>
              <a:t> </a:t>
            </a:r>
            <a:r>
              <a:rPr lang="en-US" b="1" dirty="0"/>
              <a:t>0.09L for solid-web steel beams, and 0.06L for wood</a:t>
            </a:r>
            <a:r>
              <a:rPr lang="en-US" b="1" baseline="0" dirty="0"/>
              <a:t> trusses.</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36</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4491855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The fourth recommendation for tied firewalls deals with walls constructed between columns on a double column line. In this case the ties should be designed based on the formula in Slide 36 using an allowable tensile stress of not more than 0.3 Fy and an allowable shear stress of 0.2 Fy per FM Data Sheet 1-22.</a:t>
            </a:r>
          </a:p>
          <a:p>
            <a:pPr algn="just" defTabSz="478588">
              <a:defRPr/>
            </a:pPr>
            <a:endParaRPr lang="en-US" b="1" dirty="0"/>
          </a:p>
          <a:p>
            <a:pPr algn="just" defTabSz="478588">
              <a:defRPr/>
            </a:pPr>
            <a:r>
              <a:rPr lang="en-US" b="1" dirty="0"/>
              <a:t>Two tie rods per column should be used to reduce torsion as illustrated on this</a:t>
            </a:r>
            <a:r>
              <a:rPr lang="en-US" b="1" baseline="0" dirty="0"/>
              <a:t> slide </a:t>
            </a:r>
            <a:r>
              <a:rPr lang="en-US" b="1" dirty="0"/>
              <a:t>when the primary steel is perpendicular to the wall. The ties should be connected to the steel framing </a:t>
            </a:r>
            <a:r>
              <a:rPr lang="en-US" b="1" u="sng" dirty="0"/>
              <a:t>at the column locations</a:t>
            </a:r>
            <a:r>
              <a:rPr lang="en-US" b="1" dirty="0"/>
              <a:t>.</a:t>
            </a:r>
            <a:r>
              <a:rPr lang="en-US" b="1" baseline="0" dirty="0"/>
              <a:t>  The column is not shown in this illustration for clarity, but is required.</a:t>
            </a:r>
            <a:endParaRPr lang="en-US" b="1" dirty="0"/>
          </a:p>
          <a:p>
            <a:pPr algn="just" defTabSz="478588">
              <a:defRPr/>
            </a:pPr>
            <a:endParaRPr lang="en-US" b="1" dirty="0"/>
          </a:p>
          <a:p>
            <a:pPr algn="just" defTabSz="478588">
              <a:defRPr/>
            </a:pPr>
            <a:endParaRPr lang="en-US" b="1" dirty="0"/>
          </a:p>
          <a:p>
            <a:pPr algn="just" defTabSz="478588">
              <a:defRPr/>
            </a:pP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37</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268482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When the primary steel is parallel to the wall it may be necessary to install ties more often than every column line as illustrated in this</a:t>
            </a:r>
            <a:r>
              <a:rPr lang="en-US" b="1" baseline="0" dirty="0"/>
              <a:t> slide.</a:t>
            </a:r>
            <a:endParaRPr lang="en-US" b="1" dirty="0"/>
          </a:p>
          <a:p>
            <a:pPr algn="just" defTabSz="478588">
              <a:defRPr/>
            </a:pPr>
            <a:endParaRPr lang="en-US" b="1" dirty="0"/>
          </a:p>
          <a:p>
            <a:pPr algn="just" defTabSz="478588">
              <a:defRPr/>
            </a:pPr>
            <a:r>
              <a:rPr lang="en-US" b="1" dirty="0"/>
              <a:t>Nuts for through-wall ties should be backed off slightly (up to ¾ inch) for walls up to 40'-0" high with an additional ¼ inch added for every additional 10'-0" of wall height to allow for normal building movement</a:t>
            </a:r>
            <a:r>
              <a:rPr lang="en-US" b="1" baseline="0" dirty="0"/>
              <a:t> as recommended by FM.</a:t>
            </a:r>
            <a:endParaRPr lang="en-US" b="1" dirty="0"/>
          </a:p>
          <a:p>
            <a:pPr algn="just" defTabSz="478588">
              <a:defRPr/>
            </a:pP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38</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8891236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650"/>
            <a:r>
              <a:rPr lang="en-US" b="1" dirty="0"/>
              <a:t>While through wall connections should be used to make steel framework continuous across the wall, flexible masonry anchors should be provided to brace the wall laterally.  Enough slack, as</a:t>
            </a:r>
            <a:r>
              <a:rPr lang="en-US" b="1" baseline="0" dirty="0"/>
              <a:t> illustrated by the gap between the wall and the column and the connector and the column,</a:t>
            </a:r>
            <a:r>
              <a:rPr lang="en-US" b="1" dirty="0"/>
              <a:t> should be provided </a:t>
            </a:r>
            <a:r>
              <a:rPr lang="en-US" b="1" baseline="0" dirty="0"/>
              <a:t>in order </a:t>
            </a:r>
            <a:r>
              <a:rPr lang="en-US" b="1" dirty="0"/>
              <a:t>to prevent the collapsing steel from pulling on the wall before there is resistance from the steel on the unexposed side of the wall.</a:t>
            </a:r>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39</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002713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Firewalls are necessary for two primary reasons, which are:</a:t>
            </a:r>
          </a:p>
          <a:p>
            <a:pPr algn="just" defTabSz="478588">
              <a:defRPr/>
            </a:pPr>
            <a:endParaRPr lang="en-US" b="1" dirty="0"/>
          </a:p>
          <a:p>
            <a:pPr algn="just"/>
            <a:r>
              <a:rPr lang="en-US" b="1" dirty="0"/>
              <a:t>1. To contain fires and subsequently limit property damage, and…</a:t>
            </a:r>
          </a:p>
          <a:p>
            <a:pPr marL="189720" indent="-189720" algn="just">
              <a:buFont typeface="Arial" pitchFamily="34" charset="0"/>
              <a:buChar char="•"/>
            </a:pPr>
            <a:endParaRPr lang="en-US" b="1" dirty="0"/>
          </a:p>
          <a:p>
            <a:pPr algn="just"/>
            <a:r>
              <a:rPr lang="en-US" b="1" dirty="0"/>
              <a:t>2. Protect the building occupants.</a:t>
            </a:r>
          </a:p>
          <a:p>
            <a:pPr algn="just"/>
            <a:endParaRPr lang="en-US" dirty="0"/>
          </a:p>
          <a:p>
            <a:pPr algn="just"/>
            <a:r>
              <a:rPr lang="en-US" b="1" dirty="0"/>
              <a:t>Fire resistance rated construction (in other words the time in minutes or hours that materials or assemblies, like a firewall, have withstood a fire exposure as determined by tests) is a passive form of protection that provides resistance to the advance of a fire, as opposed to active fire protection systems such as automatic sprinkler systems, which actively attempt to suppress a fire.   </a:t>
            </a:r>
          </a:p>
          <a:p>
            <a:pPr algn="just"/>
            <a:endParaRPr lang="en-US" b="1" dirty="0"/>
          </a:p>
          <a:p>
            <a:pPr algn="just"/>
            <a:r>
              <a:rPr lang="en-US" b="1" dirty="0"/>
              <a:t>Restriction of fire growth, or passive protection, has been a key part of building codes ever since public officials first started to address how to protect building occupants and the public from the danger of uncontrolled fires and conflagrations of urban areas.</a:t>
            </a:r>
          </a:p>
          <a:p>
            <a:pPr algn="just"/>
            <a:r>
              <a:rPr lang="en-US" b="1" dirty="0"/>
              <a:t> </a:t>
            </a:r>
          </a:p>
          <a:p>
            <a:pPr algn="just"/>
            <a:r>
              <a:rPr lang="en-US" b="1" dirty="0"/>
              <a:t>This slide illustrates an interlocking system of prestressed, precast wall panels used at a Tied Firewall, which is a type of firewall that we will talk about in more detail later.</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291205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1011833">
              <a:defRPr/>
            </a:pPr>
            <a:r>
              <a:rPr lang="en-US" b="1" dirty="0"/>
              <a:t>The fifth recommendation for tied firewalls as required to prevent damage during the initial steel expansion at a double-column line, involves clearance, which should be provided between the wall and the steel framing on each side of the wall per Table 1 on Slide 29.  </a:t>
            </a:r>
          </a:p>
          <a:p>
            <a:pPr algn="just" defTabSz="1011833">
              <a:defRPr/>
            </a:pPr>
            <a:endParaRPr lang="en-US" b="1" dirty="0"/>
          </a:p>
          <a:p>
            <a:pPr algn="just" defTabSz="1011833">
              <a:defRPr/>
            </a:pPr>
            <a:r>
              <a:rPr lang="en-US" b="1" dirty="0"/>
              <a:t>As an alternative it is acceptable to construct solid masonry or concrete pilasters</a:t>
            </a:r>
            <a:r>
              <a:rPr lang="en-US" b="1" baseline="0" dirty="0"/>
              <a:t> similar to that </a:t>
            </a:r>
            <a:r>
              <a:rPr lang="en-US" b="1" dirty="0"/>
              <a:t>shown in this slide, or corbels between the wall and structural steel similar to that recommended for freestanding firewalls.</a:t>
            </a:r>
          </a:p>
          <a:p>
            <a:pPr defTabSz="1011833">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40</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575932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defTabSz="1011833">
              <a:defRPr/>
            </a:pPr>
            <a:r>
              <a:rPr lang="en-US" b="1" dirty="0"/>
              <a:t>In the case of single-column line tied walls, the framing on the unexposed side of the wall must resist steel expansion on the fire side. However, the connection of the wall to the columns should allow some flexibility as the building frame on the unexposed side will deflect laterally as a result of the pull from the sagging steel on the fire side. This can be accomplished by using flexible masonry anchors as was illustrated on Slide</a:t>
            </a:r>
            <a:r>
              <a:rPr lang="en-US" b="1" baseline="0" dirty="0"/>
              <a:t> 39, </a:t>
            </a:r>
            <a:r>
              <a:rPr lang="en-US" b="1" dirty="0"/>
              <a:t>or using concrete blocks that are loosely keyed into the re-entrant space of the column. In either case, if sprayed-on fireproofing is used, the entire column should be sprayed before the wall is constructed.</a:t>
            </a:r>
          </a:p>
          <a:p>
            <a:pPr algn="just" defTabSz="1011833">
              <a:defRPr/>
            </a:pPr>
            <a:endParaRPr lang="en-US" b="1" dirty="0"/>
          </a:p>
          <a:p>
            <a:pPr algn="just" defTabSz="1011833">
              <a:defRPr/>
            </a:pPr>
            <a:r>
              <a:rPr lang="en-US" b="1" dirty="0"/>
              <a:t>The detail provided on this slide shows a method of avoiding the problem of pull-over forces via a special fusible connector that involves Nylatron bolts. Nylatron is a composite plastic &amp; nylon material that has a melting point of approximately 490° F.  Structural steel begins to distort at approximately 900° to 1,000°. </a:t>
            </a:r>
          </a:p>
          <a:p>
            <a:pPr algn="just" defTabSz="1011833">
              <a:defRPr/>
            </a:pPr>
            <a:endParaRPr lang="en-US" b="1" i="1" u="sng" dirty="0"/>
          </a:p>
          <a:p>
            <a:pPr algn="just" defTabSz="1011833">
              <a:defRPr/>
            </a:pPr>
            <a:r>
              <a:rPr lang="en-US" b="1" dirty="0" smtClean="0"/>
              <a:t>Although </a:t>
            </a:r>
            <a:r>
              <a:rPr lang="en-US" b="1" dirty="0"/>
              <a:t>it may appear that the detail on this slide will only function properly as a fusible link if the fire and resulting heat occur directly beneath the Nylatron bolts, I have been able to successfully get approval of this and other similar details from Building Officials and Fire Marshalls at a number of different municipalities across the U.S.</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41</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942279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Double One-Way Firewalls involve two one-way rated firewalls as illustrated on this slide,</a:t>
            </a:r>
            <a:r>
              <a:rPr lang="en-US" b="1" baseline="0" dirty="0"/>
              <a:t> </a:t>
            </a:r>
            <a:r>
              <a:rPr lang="en-US" b="1" dirty="0"/>
              <a:t>which have exposed structural framing on one side. The one-way walls are placed back-to-back, with a minimum separation between them. Each wall must have a minimum fire resistance rating of 3-hours. Double firewalls are most commonly built when a firewall is required to separate an existing structure from a new building as illustrated in Slide 11. In such a situation it is possible to upgrade a wall secured to an existing building frame to the required fire-resistance rating. This is accomplished by constructing a new rated firewall next to it and securing it to the new building frame. If a fire destroys one wall, the wall supported by the other side should remain standing.</a:t>
            </a:r>
          </a:p>
          <a:p>
            <a:pPr algn="just" defTabSz="478588">
              <a:defRPr/>
            </a:pPr>
            <a:endParaRPr lang="en-US" b="1" dirty="0"/>
          </a:p>
          <a:p>
            <a:pPr algn="just" defTabSz="478588">
              <a:defRPr/>
            </a:pPr>
            <a:r>
              <a:rPr lang="en-US" b="1" dirty="0"/>
              <a:t>Double Firewalls, per</a:t>
            </a:r>
            <a:r>
              <a:rPr lang="en-US" b="1" baseline="0" dirty="0"/>
              <a:t> the 2012 IBC, must be constructed in accordance with NFPA 221</a:t>
            </a:r>
            <a:r>
              <a:rPr lang="en-US" b="1" dirty="0"/>
              <a:t>.</a:t>
            </a:r>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42</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4211261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Recommendations for the design and detailing of double one-way firewalls provided by insurance underwriters guidelines include:</a:t>
            </a:r>
          </a:p>
          <a:p>
            <a:pPr algn="just"/>
            <a:endParaRPr lang="en-US" b="1" dirty="0"/>
          </a:p>
          <a:p>
            <a:pPr algn="just">
              <a:buAutoNum type="arabicPeriod"/>
            </a:pPr>
            <a:r>
              <a:rPr lang="en-US" b="1" dirty="0"/>
              <a:t> Each of the two wall elements should have a 3-hour fire resistance rating.</a:t>
            </a:r>
          </a:p>
          <a:p>
            <a:pPr algn="just"/>
            <a:endParaRPr lang="en-US" b="1" dirty="0"/>
          </a:p>
          <a:p>
            <a:pPr algn="just">
              <a:buFont typeface="+mj-lt"/>
              <a:buAutoNum type="arabicPeriod" startAt="2"/>
            </a:pPr>
            <a:r>
              <a:rPr lang="en-US" b="1" dirty="0"/>
              <a:t> If significant separation to prevent bonding of masonry walls is lacking, a layer of building paper or other suitable material should be used between the walls during construction.</a:t>
            </a:r>
          </a:p>
          <a:p>
            <a:pPr algn="just"/>
            <a:endParaRPr lang="en-US" b="1" dirty="0"/>
          </a:p>
          <a:p>
            <a:pPr algn="just">
              <a:buFont typeface="+mj-lt"/>
              <a:buAutoNum type="arabicPeriod" startAt="3"/>
            </a:pPr>
            <a:r>
              <a:rPr lang="en-US" b="1" dirty="0"/>
              <a:t> Each wall should be anchored to its respective steel framework at each framed level. In addition, there should be no connections other than the roof flashing between the walls. Particular attention should also be paid to details at openings in the walls and at the roof flashing between the walls</a:t>
            </a:r>
            <a:r>
              <a:rPr lang="en-US" sz="1100" b="1" dirty="0"/>
              <a:t>.</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43</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4920292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mj-lt"/>
              <a:buAutoNum type="arabicPeriod" startAt="4"/>
            </a:pPr>
            <a:r>
              <a:rPr lang="en-US" b="1" dirty="0"/>
              <a:t> To prevent damage to the remaining wall during initial steel expansion resulting from the extreme heat of a fire, clearance per Table 1 on Slide 29 should be provided between the walls as illustrated at the top of this slide.  As an alternative, when the steel framing lines up horizontally and vertically on both sides of the walls, it is acceptable to construct solid masonry or concrete pilasters or corbels between the wall and structural steel as shown on</a:t>
            </a:r>
            <a:r>
              <a:rPr lang="en-US" b="1" baseline="0" dirty="0"/>
              <a:t> the bottom of this slide</a:t>
            </a:r>
            <a:r>
              <a:rPr lang="en-US" b="1" dirty="0"/>
              <a:t>,</a:t>
            </a:r>
            <a:r>
              <a:rPr lang="en-US" b="1" baseline="0" dirty="0"/>
              <a:t> </a:t>
            </a:r>
            <a:r>
              <a:rPr lang="en-US" b="1" dirty="0"/>
              <a:t>similar to that recommended for freestanding firewalls</a:t>
            </a:r>
            <a:r>
              <a:rPr lang="en-US" b="1" baseline="0" dirty="0"/>
              <a:t> for existing construction.</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44</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9000407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69450">
              <a:defRPr/>
            </a:pPr>
            <a:r>
              <a:rPr lang="en-US" b="1" dirty="0"/>
              <a:t>NFPA 221 Section 4.5 states that where either wall of a double wall is laterally supported by a building frame with a fire resis­tance rating less than that required for the wall, double wall assemblies shall </a:t>
            </a:r>
            <a:r>
              <a:rPr lang="en-US" b="1" dirty="0" smtClean="0"/>
              <a:t>be </a:t>
            </a:r>
            <a:r>
              <a:rPr lang="en-US" b="1" dirty="0"/>
              <a:t>considered to have a combined assembly fire resistance rating as specified in Table 4.5.</a:t>
            </a:r>
            <a:endParaRPr lang="en-US" b="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45</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342042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Fire Barriers, which are covered in</a:t>
            </a:r>
            <a:r>
              <a:rPr lang="en-US" b="1" baseline="0" dirty="0"/>
              <a:t> Section 707 of the 2012 IBC, and Chapter 7 of the NFPA 221</a:t>
            </a:r>
            <a:r>
              <a:rPr lang="en-US" b="1" dirty="0"/>
              <a:t>, typically have lower fire-resistance ratings than firewalls, however, fire barriers must also be designed and constructed according to specifications established by nationally recognized laboratories.  Fire barriers are typically used to subdivide floors and can be attached to or supported by structural members. </a:t>
            </a:r>
          </a:p>
          <a:p>
            <a:pPr algn="just" defTabSz="478588">
              <a:defRPr/>
            </a:pPr>
            <a:endParaRPr lang="en-US" b="1" dirty="0"/>
          </a:p>
          <a:p>
            <a:pPr algn="just" defTabSz="478588">
              <a:defRPr/>
            </a:pPr>
            <a:r>
              <a:rPr lang="en-US" b="1" dirty="0"/>
              <a:t>Fire barriers</a:t>
            </a:r>
            <a:r>
              <a:rPr lang="en-US" b="1" baseline="0" dirty="0"/>
              <a:t> </a:t>
            </a:r>
            <a:r>
              <a:rPr lang="en-US" b="1" dirty="0"/>
              <a:t>are typically rated for </a:t>
            </a:r>
            <a:r>
              <a:rPr lang="en-US" b="1" u="none" dirty="0"/>
              <a:t>2 to 3-hour </a:t>
            </a:r>
            <a:r>
              <a:rPr lang="en-US" b="1" dirty="0"/>
              <a:t>fire-resistance;</a:t>
            </a:r>
            <a:r>
              <a:rPr lang="en-US" b="1" baseline="0" dirty="0"/>
              <a:t> however, </a:t>
            </a:r>
            <a:r>
              <a:rPr lang="en-US" b="1" dirty="0"/>
              <a:t>Table</a:t>
            </a:r>
            <a:r>
              <a:rPr lang="en-US" b="1" baseline="0" dirty="0"/>
              <a:t> 707.3.10 of the 2012 IBC that will be presented on the next slide, requires a 4-hour fire rating for Occupancy Groups H-1 and H-2.</a:t>
            </a:r>
            <a:endParaRPr lang="en-US" b="1" dirty="0"/>
          </a:p>
          <a:p>
            <a:pPr algn="just" defTabSz="478588">
              <a:defRPr/>
            </a:pPr>
            <a:endParaRPr lang="en-US" b="1" dirty="0"/>
          </a:p>
          <a:p>
            <a:pPr algn="just" defTabSz="478588">
              <a:defRPr/>
            </a:pPr>
            <a:r>
              <a:rPr lang="en-US" b="1" dirty="0"/>
              <a:t>Fire</a:t>
            </a:r>
            <a:r>
              <a:rPr lang="en-US" b="1" baseline="0" dirty="0"/>
              <a:t> barriers </a:t>
            </a:r>
            <a:r>
              <a:rPr lang="en-US" b="1" dirty="0"/>
              <a:t>are typically non-load-bearing walls that extend from the floor-to-floor or floor-to-roof, including</a:t>
            </a:r>
            <a:r>
              <a:rPr lang="en-US" b="1" baseline="0" dirty="0"/>
              <a:t> concealed and interstitial spaces like ceiling plenums</a:t>
            </a:r>
            <a:r>
              <a:rPr lang="en-US" b="1" dirty="0"/>
              <a:t>.  All supporting structures, such as roofs, columns or floors, should be noncombustible or fire resistant to a rating not less than that of the fire barriers they support.</a:t>
            </a:r>
          </a:p>
          <a:p>
            <a:pPr algn="just" defTabSz="478588">
              <a:defRPr/>
            </a:pPr>
            <a:endParaRPr lang="en-US" b="1" dirty="0"/>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46</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451032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…and here is Table</a:t>
            </a:r>
            <a:r>
              <a:rPr lang="en-US" b="1" baseline="0" dirty="0"/>
              <a:t> 707.3.10 of the 2012 IBC, which also allows for just a 1-hour fire-resistance for fire barriers in Occupancy Group U</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47</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1516282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Fire barriers do not require parapets or end walls, and are generally not freestanding. Fire barriers restrict the initial flow of heat within the area of origin and thereby help to limit the actuation of sprinklers outside the fire zone. Fire barriers also help to provide the building occupants with sufficient time to evacuate to adjacent safe areas. Fire barriers are most effective when heat and smoke vents are provided and sprinklers are operable. </a:t>
            </a:r>
          </a:p>
          <a:p>
            <a:pPr algn="just"/>
            <a:endParaRPr lang="en-US" b="1" dirty="0"/>
          </a:p>
          <a:p>
            <a:pPr algn="just"/>
            <a:r>
              <a:rPr lang="en-US" b="1" dirty="0"/>
              <a:t>A fire barrier also helps to supplement the sprinkler system.  For example, a sprinkler system might be adequate for the area it protects, however, during a fire one or two sprinkler heads might malfunction due to lack of maintenance or a mechanical problem.  In such</a:t>
            </a:r>
            <a:r>
              <a:rPr lang="en-US" b="1" baseline="0" dirty="0"/>
              <a:t> a </a:t>
            </a:r>
            <a:r>
              <a:rPr lang="en-US" b="1" dirty="0"/>
              <a:t>situation, the fire barrier helps to contain the fire in the absence of a fully functioning sprinkler system.</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48</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40116722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If there is a possibility of an intense fire on either side of a barrier, a double or freestanding barrier can be constructed between a building's structural columns. A double barrier is similar to a double one-way firewall, but instead is comprised of two, one-way fire barriers rather than two fire walls. A one-way fire barrier is the simplest form of a fire barrier. It is designed to withstand a fire on one side only. It is effective for separating an area whose contents will generate relatively little heat during a fire from a higher-hazard area. This type of fire barrier is tied into the building's structural framing on the low-hazard side of the wall.</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49</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991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illustrates</a:t>
            </a:r>
            <a:r>
              <a:rPr lang="en-US" b="1" baseline="0" dirty="0"/>
              <a:t> </a:t>
            </a:r>
            <a:r>
              <a:rPr lang="en-US" b="1" baseline="0" dirty="0" smtClean="0"/>
              <a:t>a more conventional type </a:t>
            </a:r>
            <a:r>
              <a:rPr lang="en-US" b="1" baseline="0" dirty="0"/>
              <a:t>of precast concrete firewall that is temporarily braced during construction.</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080277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A one-way fire barrier should be a non-loadbearing wall and be installed in line with a row of the building's structural columns and have through-barrier ties to the building frame on both sides of the wall. Constructing a fire barrier to follow a line of structural columns allows it to benefit from the columns' vertical strength. All columns and structural framing parallel to and within 1'-0" of the barrier should have a</a:t>
            </a:r>
            <a:r>
              <a:rPr lang="en-US" b="1" baseline="0" dirty="0"/>
              <a:t> </a:t>
            </a:r>
            <a:r>
              <a:rPr lang="en-US" b="1" dirty="0"/>
              <a:t>fire-resistance rating not less than</a:t>
            </a:r>
            <a:r>
              <a:rPr lang="en-US" b="1" baseline="0" dirty="0"/>
              <a:t> that of </a:t>
            </a:r>
            <a:r>
              <a:rPr lang="en-US" b="1" dirty="0"/>
              <a:t>the fire barrier. </a:t>
            </a:r>
          </a:p>
          <a:p>
            <a:pPr algn="just"/>
            <a:endParaRPr lang="en-US" b="1" dirty="0"/>
          </a:p>
          <a:p>
            <a:pPr algn="just"/>
            <a:r>
              <a:rPr lang="en-US" b="1" dirty="0"/>
              <a:t>Where two buildings are joined with a barrier, each side of the building must be designed to provide stability.  In other words, the structural steel must be constructed to support all loads in the presence of a fire or absence of the structure on the opposite side of the wall. </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50</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8368933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Section 707.5 of the 2012 IBC specifies continuity requirements for Fire Barriers,</a:t>
            </a:r>
            <a:r>
              <a:rPr lang="en-US" b="1" baseline="0" dirty="0"/>
              <a:t> which requires fire barriers to </a:t>
            </a:r>
            <a:r>
              <a:rPr lang="en-US" b="1" dirty="0"/>
              <a:t>extend from the top of the foundation or floor/ceiling assembly below to the under­side of the floor or roof sheathing, slab or deck above and be securely attached to this same structural elements.  Fire barriers shall be continuous through concealed space, such as the space above a suspended ceiling.  Joints and voids at intersections shall comply with Sections 707.8 and 707.9 of the 2012 IBC.</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51</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4047504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Fire partitions, which are covered in</a:t>
            </a:r>
            <a:r>
              <a:rPr lang="en-US" b="1" baseline="0" dirty="0"/>
              <a:t> Section 708 of the 2012 IBC, </a:t>
            </a:r>
            <a:r>
              <a:rPr lang="en-US" b="1" dirty="0"/>
              <a:t>subdivide areas within a building and can be attached to and supported by adjacent structural members.  Fire partitions extend to the fire-resistant rated ceiling only and are constructed of less fire-resistive materials than fire barriers.  However, they must also be built according to specifications certified by nationally recognized testing laboratories. </a:t>
            </a:r>
          </a:p>
          <a:p>
            <a:pPr algn="just" defTabSz="478588">
              <a:defRPr/>
            </a:pPr>
            <a:endParaRPr lang="en-US" b="1" dirty="0"/>
          </a:p>
          <a:p>
            <a:pPr algn="just" defTabSz="478588">
              <a:defRPr/>
            </a:pPr>
            <a:r>
              <a:rPr lang="en-US" b="1" dirty="0"/>
              <a:t>The terms barrier and partition are generally used interchangeably in the industry. However, there is a difference between the two structures. Fire partitions typically only have a 1 to 2-hour fire-resistance rating and</a:t>
            </a:r>
            <a:r>
              <a:rPr lang="en-US" b="1" baseline="0" dirty="0"/>
              <a:t> can be terminated at the ceiling</a:t>
            </a:r>
            <a:r>
              <a:rPr lang="en-US" b="1" dirty="0"/>
              <a:t>.  In all other respects, they are in general similar to fire barriers.</a:t>
            </a:r>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52</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675188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Section 708.1 of</a:t>
            </a:r>
            <a:r>
              <a:rPr lang="en-US" b="1" baseline="0" dirty="0"/>
              <a:t> the 2012 IBC specifies the wall assembly types associated with fire partitions, which are listed on this slide and include dwellings and sleeping units, covered malls, corridor walls and elevator lobby walls.</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53</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4497879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Section 708.4 of the</a:t>
            </a:r>
            <a:r>
              <a:rPr lang="en-US" b="1" baseline="0" dirty="0"/>
              <a:t> 2012 IBC </a:t>
            </a:r>
            <a:r>
              <a:rPr lang="en-US" b="1" dirty="0"/>
              <a:t>specifies continuity requirements for Fire Partitions,</a:t>
            </a:r>
            <a:r>
              <a:rPr lang="en-US" b="1" baseline="0" dirty="0"/>
              <a:t> which states that fire partitions must extend from the top of the foundation or floor/ceiling assembly to the underside of the floor or roof decking, or fire-resistance rated ceiling above</a:t>
            </a:r>
            <a:r>
              <a:rPr lang="en-US" b="0" baseline="0" dirty="0">
                <a:solidFill>
                  <a:schemeClr val="tx1"/>
                </a:solidFill>
              </a:rPr>
              <a:t>.  </a:t>
            </a:r>
            <a:r>
              <a:rPr lang="en-US" b="1" baseline="0" dirty="0">
                <a:solidFill>
                  <a:schemeClr val="tx1"/>
                </a:solidFill>
              </a:rPr>
              <a:t>However, </a:t>
            </a:r>
            <a:r>
              <a:rPr lang="en-US" b="1" dirty="0">
                <a:solidFill>
                  <a:schemeClr val="tx1"/>
                </a:solidFill>
              </a:rPr>
              <a:t>the space between the ceiling and the sheathing, deck or slab above shall be fire-blocked or draft-stopped in accordance with Sections 718.2 and 718.3 at the partition line.</a:t>
            </a:r>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54</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864580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The biggest cause of firewall failure is unprotected or improperly protected openings at doorways, conveyors and other similar penetrations. These types of openings in firewalls have resulted in the spread of some of the most destructive industrial fires in history. To maintain the integrity of a wall and to keep fires from spreading, the number and size of openings in a firewall should be minimized. In general, the total width of openings should not exceed more than 25% of the length</a:t>
            </a:r>
            <a:r>
              <a:rPr lang="en-US" b="1" baseline="0" dirty="0"/>
              <a:t> of a </a:t>
            </a:r>
            <a:r>
              <a:rPr lang="en-US" b="1" dirty="0"/>
              <a:t>firewall at each story, and should be constructed with the proper protection.</a:t>
            </a:r>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55</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8476722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Section 706.8 of the 2012 IBC also limits the size of opening in firewalls to 156 SF,</a:t>
            </a:r>
            <a:r>
              <a:rPr lang="en-US" b="1" baseline="0" dirty="0"/>
              <a:t> which </a:t>
            </a:r>
            <a:r>
              <a:rPr lang="en-US" b="1" dirty="0"/>
              <a:t>can be increased if automatic sprinkler systems are in use on both sides of the firewall. </a:t>
            </a:r>
          </a:p>
          <a:p>
            <a:pPr algn="just"/>
            <a:endParaRPr lang="en-US" b="1" dirty="0"/>
          </a:p>
          <a:p>
            <a:pPr algn="just"/>
            <a:r>
              <a:rPr lang="en-US" b="1" dirty="0"/>
              <a:t>In addition, as indicated before, openings are not allowed in party walls.</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56</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2913769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All openings in Firewalls,</a:t>
            </a:r>
            <a:r>
              <a:rPr lang="en-US" b="1" baseline="0" dirty="0"/>
              <a:t> F</a:t>
            </a:r>
            <a:r>
              <a:rPr lang="en-US" b="1" dirty="0"/>
              <a:t>ire Barriers and Fire Partitions</a:t>
            </a:r>
            <a:r>
              <a:rPr lang="en-US" b="1" baseline="0" dirty="0"/>
              <a:t> </a:t>
            </a:r>
            <a:r>
              <a:rPr lang="en-US" b="1" dirty="0"/>
              <a:t>should be protected with equipment listed by a national testing laboratory such as Underwriters Laboratories (UL). Examples of the proper types of components in a firewall opening include automatic fire doors, shutters or dampers, deluge sprinkler systems and fire-stop assemblies. Components of an opening should have a fire-resistance rating equal to or greater than the walls in which they are installed. Manually operated doors, windows, shutters or water curtains on the other hand are </a:t>
            </a:r>
            <a:r>
              <a:rPr lang="en-US" b="1" u="sng" dirty="0"/>
              <a:t>not</a:t>
            </a:r>
            <a:r>
              <a:rPr lang="en-US" b="1" dirty="0"/>
              <a:t> acceptable means of protecting openings in firewalls or fire barriers.</a:t>
            </a:r>
          </a:p>
          <a:p>
            <a:pPr defTabSz="478588">
              <a:defRPr/>
            </a:pPr>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57</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8660648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Per the 2012 IBC, Section 703.7, Firewalls,</a:t>
            </a:r>
            <a:r>
              <a:rPr lang="en-US" b="1" baseline="0" dirty="0"/>
              <a:t> </a:t>
            </a:r>
            <a:r>
              <a:rPr lang="en-US" b="1" dirty="0"/>
              <a:t>Fire Barriers and Fire Partitions with protected openings have to also be permanently identified with signs. The identification has to be:</a:t>
            </a:r>
            <a:endParaRPr lang="en-US" b="1" dirty="0">
              <a:effectLst/>
            </a:endParaRPr>
          </a:p>
          <a:p>
            <a:pPr algn="just"/>
            <a:endParaRPr lang="en-US" b="1" dirty="0">
              <a:effectLst/>
            </a:endParaRPr>
          </a:p>
          <a:p>
            <a:pPr marL="179493" indent="-179493" algn="just">
              <a:buFont typeface="Arial" panose="020B0604020202020204" pitchFamily="34" charset="0"/>
              <a:buChar char="•"/>
            </a:pPr>
            <a:r>
              <a:rPr lang="en-US" b="1" dirty="0"/>
              <a:t>Located in accessible concealed floor, ceiling or attic spaces, and…</a:t>
            </a:r>
          </a:p>
          <a:p>
            <a:pPr algn="just"/>
            <a:endParaRPr lang="en-US" b="1" dirty="0"/>
          </a:p>
          <a:p>
            <a:pPr marL="179493" indent="-179493" algn="just">
              <a:buFont typeface="Arial" panose="020B0604020202020204" pitchFamily="34" charset="0"/>
              <a:buChar char="•"/>
            </a:pPr>
            <a:r>
              <a:rPr lang="en-US" b="1" dirty="0"/>
              <a:t>Located within 15-feet of the ends of the wall and at intervals not exceeding 30-feet measured horizontally.</a:t>
            </a:r>
          </a:p>
          <a:p>
            <a:pPr lvl="0" algn="just"/>
            <a:endParaRPr lang="en-US" b="1" dirty="0"/>
          </a:p>
          <a:p>
            <a:pPr algn="just"/>
            <a:r>
              <a:rPr lang="en-US" b="1" dirty="0"/>
              <a:t>The purpose of the signage is to notify workers and inspectors that any new openings or penetrations must be protected per the requirements of the  Code.</a:t>
            </a:r>
          </a:p>
          <a:p>
            <a:pPr algn="just"/>
            <a:endParaRPr lang="en-US" b="1" dirty="0"/>
          </a:p>
          <a:p>
            <a:pPr algn="just"/>
            <a:r>
              <a:rPr lang="en-US" b="1" dirty="0"/>
              <a:t>This slide includes an illustration of a Fire Partition sign.</a:t>
            </a:r>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58</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582993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Fire door assemblies should be listed by a nationally recognized laboratory. The listing should be based on tests performed in accordance with ASTM E152, UL10B or NFPA 252. These tests involve placing a sample of a fire door in a furnace and rating its endurance.  </a:t>
            </a:r>
          </a:p>
          <a:p>
            <a:pPr algn="just" defTabSz="478588">
              <a:defRPr/>
            </a:pPr>
            <a:endParaRPr lang="en-US" b="1" dirty="0"/>
          </a:p>
          <a:p>
            <a:pPr algn="just" defTabSz="478588">
              <a:defRPr/>
            </a:pPr>
            <a:r>
              <a:rPr lang="en-US" b="1" dirty="0"/>
              <a:t>Traditionally, the limiting size on openings in fire ­resistance-rated walls has been based on the maxi­mum sizes identified in the fire door listings. The pre­vious size limitation was 120 square feet due to the limitations of such listings.  The 2012 IBC now allows for a maximum permitted size of an opening to be 156 square feet, based upon the current listing limitations of steel fire doors. </a:t>
            </a:r>
          </a:p>
          <a:p>
            <a:pPr algn="just" defTabSz="478588">
              <a:defRPr/>
            </a:pP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59</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85257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Fire Resistance Rated construction, which I mentioned a minute ago as a part of the definition of a firewall, should not be confused with Fire Protection Rating.</a:t>
            </a:r>
          </a:p>
          <a:p>
            <a:endParaRPr lang="en-US" b="1" dirty="0"/>
          </a:p>
          <a:p>
            <a:r>
              <a:rPr lang="en-US" b="1" dirty="0"/>
              <a:t>Fire Protection Rating is the designation indicating the duration of the fire test exposure to which an opening protective assembly was exposed.</a:t>
            </a:r>
          </a:p>
          <a:p>
            <a:endParaRPr lang="en-US" b="1" dirty="0"/>
          </a:p>
          <a:p>
            <a:r>
              <a:rPr lang="en-US" b="1" dirty="0"/>
              <a:t>The definition of both of these</a:t>
            </a:r>
            <a:r>
              <a:rPr lang="en-US" b="1" baseline="0" dirty="0"/>
              <a:t> terms is provided in Chapter 3 of NFPA 221.</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2541589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Fire doors should be simple, direct acting, and reliable. When selecting a design, be sure the product complies with the following:</a:t>
            </a:r>
          </a:p>
          <a:p>
            <a:pPr algn="just"/>
            <a:endParaRPr lang="en-US" sz="800" b="1" dirty="0"/>
          </a:p>
          <a:p>
            <a:pPr marL="538413" indent="-538413" algn="just">
              <a:buFont typeface="+mj-lt"/>
              <a:buAutoNum type="arabicPeriod"/>
            </a:pPr>
            <a:r>
              <a:rPr lang="en-US" b="1" dirty="0"/>
              <a:t>Self-releasing features are incorporated into the design of the track, chain supports and other components.</a:t>
            </a:r>
          </a:p>
          <a:p>
            <a:pPr algn="just">
              <a:buFont typeface="+mj-lt"/>
              <a:buAutoNum type="arabicPeriod"/>
            </a:pPr>
            <a:endParaRPr lang="en-US" sz="1100" b="1" dirty="0"/>
          </a:p>
          <a:p>
            <a:pPr marL="538413" indent="-538413" algn="just">
              <a:buFont typeface="+mj-lt"/>
              <a:buAutoNum type="arabicPeriod"/>
            </a:pPr>
            <a:r>
              <a:rPr lang="en-US" b="1" dirty="0"/>
              <a:t>Sprinkler discharge will not impede operation of any fusible link on the fire door.  Typically a fusible link, which consists of two pieces of metal soldered together, is installed on a fire door, holding the door open. When the ambient temperature in the area reaches a certain level, the solder melts allowing the door to close.  We will</a:t>
            </a:r>
            <a:r>
              <a:rPr lang="en-US" b="1" baseline="0" dirty="0"/>
              <a:t> discuss closing mechanisms in more detail on Slide 64.</a:t>
            </a:r>
            <a:endParaRPr lang="en-US" b="1" dirty="0"/>
          </a:p>
          <a:p>
            <a:pPr algn="just">
              <a:buFont typeface="+mj-lt"/>
              <a:buAutoNum type="arabicPeriod"/>
            </a:pPr>
            <a:endParaRPr lang="en-US" sz="800" b="1" dirty="0"/>
          </a:p>
          <a:p>
            <a:pPr marL="538413" indent="-538413" algn="just">
              <a:buFont typeface="+mj-lt"/>
              <a:buAutoNum type="arabicPeriod"/>
            </a:pPr>
            <a:r>
              <a:rPr lang="en-US" b="1" dirty="0"/>
              <a:t>If a conveyor belt carries objects though an opening protected by a fire door, counterweights, springs and other components must be designed with enough strength to push the materials on the conveyor belt out of the way, allowing the fire door to close</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60</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6527553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Per the NFPA; fire doors are rated at 4, 3, 1½ and 1-hours, as well as 45, 30 and 20 minutes. Fire doors are also rated at levels that indicate the maximum temperature that can be transmitted to the unexposed side after 30 minutes. Three levels of temperatures are typically provided for this type of rating and include; up to 250,</a:t>
            </a:r>
            <a:r>
              <a:rPr lang="en-US" b="1" baseline="0" dirty="0"/>
              <a:t> </a:t>
            </a:r>
            <a:r>
              <a:rPr lang="en-US" b="1" dirty="0"/>
              <a:t>450 and 650 degrees Fahrenheit. </a:t>
            </a:r>
          </a:p>
          <a:p>
            <a:pPr algn="just"/>
            <a:endParaRPr lang="en-US" b="1" dirty="0"/>
          </a:p>
          <a:p>
            <a:pPr algn="just"/>
            <a:r>
              <a:rPr lang="en-US" b="1" dirty="0"/>
              <a:t>The lower the temperature rating, the more protection the door provides, since it conveys less heat than a door with a higher temperature rating. For</a:t>
            </a:r>
            <a:r>
              <a:rPr lang="en-US" b="1" baseline="0" dirty="0"/>
              <a:t> example, a</a:t>
            </a:r>
            <a:r>
              <a:rPr lang="en-US" b="1" dirty="0"/>
              <a:t> fire door with a temperature transfer level higher than 250 degrees Fahrenheit may allow sufficient heat from one side to pass through enabling the ignition of combustible materials located on the other side of the door.</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61</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632286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Types of fire doors include; swinging, horizontally sliding, vertically sliding and rolling. Rolling doors are overhead metal doors that unroll downward to close. A door should be chosen depending upon how it will be used and what operational clearances it will require. Door hardware is a critical part of the fire door. A door that does not operate properly in an emergency is as useless as no door at all. </a:t>
            </a:r>
          </a:p>
          <a:p>
            <a:pPr algn="just"/>
            <a:endParaRPr lang="en-US" b="1" dirty="0"/>
          </a:p>
          <a:p>
            <a:pPr algn="just"/>
            <a:r>
              <a:rPr lang="en-US" b="1" dirty="0"/>
              <a:t>Information is available from the testing laboratories, which provides recommendations of specific hardware to be used with different types of doors. The hardware should be installed according to manufacturers' specifications.</a:t>
            </a:r>
          </a:p>
          <a:p>
            <a:pPr algn="just"/>
            <a:endParaRPr lang="en-US" b="1" dirty="0"/>
          </a:p>
          <a:p>
            <a:pPr algn="just"/>
            <a:r>
              <a:rPr lang="en-US" b="1" dirty="0"/>
              <a:t>Fire doors used for egress must be designed and installed in accordance with the requirements of the NFPA.  Single-personnel doors (i.e., doors that allow only one person at a time to pass) should not be larger than  3'-0" x 7'-0". Fire resistant glass is allowed in ½-hour rated fire doors. Fire doors should be provided in all openings in firewalls,</a:t>
            </a:r>
            <a:r>
              <a:rPr lang="en-US" b="1" baseline="0" dirty="0"/>
              <a:t> </a:t>
            </a:r>
            <a:r>
              <a:rPr lang="en-US" b="1" dirty="0"/>
              <a:t>fire barriers and fire partitions. Protective devices such as bumpers, guards or bollards should be installed to prevent vehicular traffic from damaging the doors and their mechanisms and extend at least 60-inches above the finished floor level.</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62</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0027067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Section 716.5 of the 2012 </a:t>
            </a:r>
            <a:r>
              <a:rPr lang="en-US" b="1" dirty="0" smtClean="0"/>
              <a:t>IBC specifies </a:t>
            </a:r>
            <a:r>
              <a:rPr lang="en-US" b="1" dirty="0"/>
              <a:t>fire door and shutter assembly requirements</a:t>
            </a:r>
            <a:r>
              <a:rPr lang="en-US" b="1" baseline="0" dirty="0"/>
              <a:t> and the applicable exceptions, which are listed on this slide.</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63</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1250788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Fire doors are constructed to close automatically via links with certain devices. The most common such device is the heat-sensitive fusible link. A fusible link is installed over a door opening and at the ceiling on both sides of the wall. When activated, the link releases a latch, which in turn releases the door or the counterweights that trigger the operation of the door. </a:t>
            </a:r>
          </a:p>
          <a:p>
            <a:pPr algn="just"/>
            <a:endParaRPr lang="en-US" b="1" dirty="0"/>
          </a:p>
          <a:p>
            <a:pPr algn="just"/>
            <a:r>
              <a:rPr lang="en-US" b="1" dirty="0"/>
              <a:t>Another device is the fire detector. Fire detectors are located on each side of the wall, either over the opening or at the ceiling. When activated the detector releases the door or a set of weights that triggers the operation of the door. </a:t>
            </a:r>
          </a:p>
          <a:p>
            <a:pPr algn="just"/>
            <a:endParaRPr lang="en-US" b="1" dirty="0"/>
          </a:p>
          <a:p>
            <a:pPr algn="just"/>
            <a:r>
              <a:rPr lang="en-US" b="1" dirty="0"/>
              <a:t>A third device is a fire-suppression system. This can be a sprinkler system, water-flow alarm, carbon dioxide system or foam system. When the system is activated, it automatically releases the fire door.</a:t>
            </a:r>
          </a:p>
          <a:p>
            <a:pPr algn="just"/>
            <a:endParaRPr lang="en-US" b="1" dirty="0"/>
          </a:p>
          <a:p>
            <a:pPr algn="just"/>
            <a:r>
              <a:rPr lang="en-US" b="1" dirty="0"/>
              <a:t>This slide illustrates a very early version of an automatic closing system.</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64</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7160613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Section 715.5.9 of the 2012 IBC specifies fire door closing requirements</a:t>
            </a:r>
            <a:r>
              <a:rPr lang="en-US" b="1" baseline="0" dirty="0"/>
              <a:t> and the applicable exceptions, which are listed on this slide.</a:t>
            </a:r>
          </a:p>
          <a:p>
            <a:pPr algn="just" defTabSz="478588">
              <a:defRPr/>
            </a:pPr>
            <a:endParaRPr lang="en-US" b="1" baseline="0" dirty="0"/>
          </a:p>
          <a:p>
            <a:pPr algn="just" defTabSz="478588">
              <a:defRPr/>
            </a:pPr>
            <a:r>
              <a:rPr lang="en-US" b="1" baseline="0" dirty="0"/>
              <a:t>This slide also includes the subsequent sections that deal with latches and automatic closing assemblies.</a:t>
            </a: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65</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32391002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In firewalls,</a:t>
            </a:r>
            <a:r>
              <a:rPr lang="en-US" b="1" baseline="0" dirty="0"/>
              <a:t> </a:t>
            </a:r>
            <a:r>
              <a:rPr lang="en-US" b="1" dirty="0"/>
              <a:t>fire barriers and fire partitions, "through wall penetrations" that allow passage of cables, ducts, pipes and conduits also present problems. These types of openings should be sealed with noncombustible material having a fire-resistance rating equal to that of the wall. </a:t>
            </a:r>
          </a:p>
          <a:p>
            <a:pPr algn="just"/>
            <a:endParaRPr lang="en-US" b="1" dirty="0"/>
          </a:p>
          <a:p>
            <a:pPr algn="just"/>
            <a:r>
              <a:rPr lang="en-US" b="1" dirty="0"/>
              <a:t>If an opening is no longer required, it should be permanently sealed. </a:t>
            </a:r>
          </a:p>
          <a:p>
            <a:pPr algn="just"/>
            <a:endParaRPr lang="en-US" b="1" dirty="0"/>
          </a:p>
          <a:p>
            <a:pPr algn="just"/>
            <a:r>
              <a:rPr lang="en-US" b="1" dirty="0"/>
              <a:t>It is also necessary to include through wall penetrations when calculating if the total width of all openings in a firewall</a:t>
            </a:r>
            <a:r>
              <a:rPr lang="en-US" b="1" baseline="0" dirty="0"/>
              <a:t> is within the </a:t>
            </a:r>
            <a:r>
              <a:rPr lang="en-US" b="1" dirty="0"/>
              <a:t>25% limitation required</a:t>
            </a:r>
            <a:r>
              <a:rPr lang="en-US" b="1" baseline="0" dirty="0"/>
              <a:t> by Section 706.8 of the 2012 IBC.</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66</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643296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b="1" dirty="0"/>
              <a:t>Ducts that penetrate a firewall should be made of noncombustible materials and be constructed with automatically activated fire dampers where they pass through a</a:t>
            </a:r>
            <a:r>
              <a:rPr lang="en-US" b="1" baseline="0" dirty="0"/>
              <a:t> </a:t>
            </a:r>
            <a:r>
              <a:rPr lang="en-US" b="1" dirty="0"/>
              <a:t>firewall,</a:t>
            </a:r>
            <a:r>
              <a:rPr lang="en-US" b="1" baseline="0" dirty="0"/>
              <a:t> </a:t>
            </a:r>
            <a:r>
              <a:rPr lang="en-US" b="1" dirty="0"/>
              <a:t>fire barrier or fire partition.  A fire damper is a mechanism, placed in a duct that closes off the duct when the temperature reaches a certain level. </a:t>
            </a:r>
          </a:p>
          <a:p>
            <a:pPr algn="just"/>
            <a:endParaRPr lang="en-US" b="1" dirty="0"/>
          </a:p>
          <a:p>
            <a:pPr algn="just"/>
            <a:r>
              <a:rPr lang="en-US" b="1" dirty="0"/>
              <a:t>Per NFPA</a:t>
            </a:r>
            <a:r>
              <a:rPr lang="en-US" b="1" baseline="0" dirty="0"/>
              <a:t> 221 Section 4.4.2.1, f</a:t>
            </a:r>
            <a:r>
              <a:rPr lang="en-US" b="1" dirty="0"/>
              <a:t>ire dampers</a:t>
            </a:r>
            <a:r>
              <a:rPr lang="en-US" b="1" baseline="0" dirty="0"/>
              <a:t> are required to be designed and tested in accordance with UL 555 (Standard for Safety of Fire Dampers) and shall have a minimum fire protection rating as specified in Table 4.4.2.1</a:t>
            </a:r>
            <a:endParaRPr lang="en-US" b="1" dirty="0"/>
          </a:p>
          <a:p>
            <a:pPr algn="just"/>
            <a:endParaRPr lang="en-US" b="1" dirty="0"/>
          </a:p>
          <a:p>
            <a:pPr algn="just"/>
            <a:r>
              <a:rPr lang="en-US" b="1" dirty="0"/>
              <a:t>Improperly designed ducts can cause problems. For example, during a fire, the structure can collapse, exerting pressure on a duct. If the duct is not designed to break free from the firewall, it can exert excessive pressure on the wall, enlarging the penetration and thereby allowing the fire to breach the wall. To avoid this scenario ducts, piping conduits and cable trays if possible should be installed around a wall. </a:t>
            </a:r>
          </a:p>
          <a:p>
            <a:pPr algn="just"/>
            <a:endParaRPr lang="en-US" b="1" dirty="0"/>
          </a:p>
          <a:p>
            <a:pPr algn="just"/>
            <a:r>
              <a:rPr lang="en-US" b="1" dirty="0"/>
              <a:t>This slide</a:t>
            </a:r>
            <a:r>
              <a:rPr lang="en-US" b="1" baseline="0" dirty="0"/>
              <a:t> illustrates a combination fire and smoke damper.</a:t>
            </a:r>
            <a:endParaRPr lang="en-US" b="1" dirty="0"/>
          </a:p>
          <a:p>
            <a:pPr algn="just"/>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67</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6230817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So in summary, there are four types of walls that help mitigate the spread of fires and protect building occupants. These walls include standard firewalls,</a:t>
            </a:r>
            <a:r>
              <a:rPr lang="en-US" b="1" baseline="0" dirty="0"/>
              <a:t> </a:t>
            </a:r>
            <a:r>
              <a:rPr lang="en-US" b="1" dirty="0"/>
              <a:t>firewalls, fire barriers and fire partitions. A standard firewall must provide a minimum fire resistance rating of 4-hours and cannot include openings. A firewall can include openings and must provide a minimum fire resistance rating of either 3 or 4-hours. Fire barriers and fire partitions typically</a:t>
            </a:r>
            <a:r>
              <a:rPr lang="en-US" b="1" baseline="0" dirty="0"/>
              <a:t> </a:t>
            </a:r>
            <a:r>
              <a:rPr lang="en-US" b="1" dirty="0"/>
              <a:t>provide a minimum of 2 to 3-hours and 1 to 2-hours of fire resistance rating, respectively.</a:t>
            </a:r>
          </a:p>
          <a:p>
            <a:pPr algn="just"/>
            <a:endParaRPr lang="en-US" b="1" dirty="0"/>
          </a:p>
          <a:p>
            <a:pPr algn="just"/>
            <a:r>
              <a:rPr lang="en-US" b="1" dirty="0"/>
              <a:t>In addition, openings in firewalls must also be constructed to satisfy the same minimum fire resistance rating as the wall in which they are located. Wall penetrations likewise must also provide a fire rating equal to or greater than the effected wall. Closing mechanisms for both protected wall openings and penetrations must be carefully scrutinized in order to ensure that the equipment intended to prevent the breach of the firewall at the opening or penetration functions properly.</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68</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6580396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For additional technical information related to this course, you can visit the following websites.</a:t>
            </a:r>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69</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751445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Information about the required</a:t>
            </a:r>
            <a:r>
              <a:rPr lang="en-US" b="1" baseline="0" dirty="0"/>
              <a:t> </a:t>
            </a:r>
            <a:r>
              <a:rPr lang="en-US" b="1" dirty="0"/>
              <a:t>fire resistance rating of firewalls for various occupancies can be found in the 2012 IBC</a:t>
            </a:r>
            <a:r>
              <a:rPr lang="en-US" b="1" baseline="0" dirty="0"/>
              <a:t> and the </a:t>
            </a:r>
            <a:r>
              <a:rPr lang="en-US" b="1" dirty="0"/>
              <a:t>NFPA 221.</a:t>
            </a:r>
          </a:p>
          <a:p>
            <a:pPr algn="just" defTabSz="478588">
              <a:defRPr/>
            </a:pPr>
            <a:endParaRPr lang="en-US" b="1" dirty="0"/>
          </a:p>
          <a:p>
            <a:pPr algn="just" defTabSz="478588">
              <a:defRPr/>
            </a:pPr>
            <a:r>
              <a:rPr lang="en-US" b="1" dirty="0"/>
              <a:t>For example, Table 706.4  of the 2012 IBC lists the required fire resistance rating in hours for the different Use Groups defined in Chapter 3 of the same Code.  </a:t>
            </a:r>
          </a:p>
          <a:p>
            <a:pPr algn="just" defTabSz="478588">
              <a:defRPr/>
            </a:pPr>
            <a:endParaRPr lang="en-US" b="1" dirty="0"/>
          </a:p>
          <a:p>
            <a:pPr algn="just" defTabSz="478588">
              <a:defRPr/>
            </a:pPr>
            <a:r>
              <a:rPr lang="en-US" b="1" dirty="0"/>
              <a:t>These ratings range from 2 hours for Storage facilities (Group S) and Factories (Group F) to 4 hours for High Hazard facilities (Group H).  In addition, Tables 721 in the 2012 IBC lists minimum fire resistance, in hours, of various structural components.  </a:t>
            </a:r>
          </a:p>
          <a:p>
            <a:pPr algn="just" defTabSz="478588">
              <a:defRPr/>
            </a:pPr>
            <a:endParaRPr lang="en-US" b="1" dirty="0"/>
          </a:p>
          <a:p>
            <a:pPr algn="just" defTabSz="478588">
              <a:defRPr/>
            </a:pPr>
            <a:r>
              <a:rPr lang="en-US" b="1" dirty="0"/>
              <a:t>Section 706.4 of</a:t>
            </a:r>
            <a:r>
              <a:rPr lang="en-US" b="1" baseline="0" dirty="0"/>
              <a:t> the 2012 IBC requires that if two adjoining buildings have different occupancies then the rating of the firewall must comply with the more restrictive of the two.</a:t>
            </a:r>
            <a:endParaRPr lang="en-US" b="1" dirty="0"/>
          </a:p>
          <a:p>
            <a:pPr algn="just" defTabSz="478588">
              <a:defRPr/>
            </a:pPr>
            <a:endParaRPr lang="en-US" b="1" dirty="0"/>
          </a:p>
          <a:p>
            <a:pPr algn="just" defTabSz="478588">
              <a:defRPr/>
            </a:pPr>
            <a:r>
              <a:rPr lang="en-US" b="1" dirty="0"/>
              <a:t>Fire ratings of construction assemblies can also be found in the Underwriters Laboratory (or UL) Fire Resistance Directory,</a:t>
            </a:r>
            <a:r>
              <a:rPr lang="en-US" b="1" baseline="0" dirty="0"/>
              <a:t> PCI Manual 124-1, ACI 216.1, NCMA </a:t>
            </a:r>
            <a:r>
              <a:rPr lang="en-US" b="1" dirty="0">
                <a:effectLst/>
              </a:rPr>
              <a:t>TEK 07-01C</a:t>
            </a:r>
            <a:r>
              <a:rPr lang="en-US" b="1" baseline="0" dirty="0"/>
              <a:t>, and the Gypsum Associations Fire Resistance Design Manual.</a:t>
            </a:r>
            <a:endParaRPr lang="en-US" b="1" dirty="0"/>
          </a:p>
          <a:p>
            <a:pPr algn="just"/>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1291205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478588">
              <a:defRPr/>
            </a:pPr>
            <a:r>
              <a:rPr lang="en-US" b="1" dirty="0"/>
              <a:t>Firewalls should be designed and built with materials that have met the requirements of ASTM E 119 (</a:t>
            </a:r>
            <a:r>
              <a:rPr lang="en-US" b="1" i="1" dirty="0"/>
              <a:t>Standard Method of Fire Testing of Building Construction and Materials</a:t>
            </a:r>
            <a:r>
              <a:rPr lang="en-US" b="1" dirty="0"/>
              <a:t>).  ASTM E 119 specifies fire-endurance tests, which include placing a sample of a firewall in a furnace and heating it to a certain temperature for a specified length of time. Data collected during the test includes the length of time for which the wall remains structurally intact and the ability of the wall to limit the amount of heat passing through it.  Similar</a:t>
            </a:r>
            <a:r>
              <a:rPr lang="en-US" b="1" baseline="0" dirty="0"/>
              <a:t> testing requirements are also provided by Underwriters Laboratory, UL Standard 263.</a:t>
            </a:r>
            <a:endParaRPr lang="en-US" b="1" dirty="0"/>
          </a:p>
          <a:p>
            <a:pPr algn="just" defTabSz="478588">
              <a:defRPr/>
            </a:pPr>
            <a:endParaRPr lang="en-US" b="1" dirty="0"/>
          </a:p>
          <a:p>
            <a:pPr algn="just" defTabSz="478588">
              <a:defRPr/>
            </a:pPr>
            <a:r>
              <a:rPr lang="en-US" b="1" dirty="0"/>
              <a:t>In addition,</a:t>
            </a:r>
            <a:r>
              <a:rPr lang="en-US" b="1" baseline="0" dirty="0"/>
              <a:t> a</a:t>
            </a:r>
            <a:r>
              <a:rPr lang="en-US" b="1" dirty="0"/>
              <a:t>s mentioned before, the fire rating and resistance of a number of different materials including gypsum board is provided by</a:t>
            </a:r>
            <a:r>
              <a:rPr lang="en-US" b="1" baseline="0" dirty="0"/>
              <a:t> </a:t>
            </a:r>
            <a:r>
              <a:rPr lang="en-US" b="1" dirty="0"/>
              <a:t>the 2012 IBC,</a:t>
            </a:r>
            <a:r>
              <a:rPr lang="en-US" b="1" baseline="0" dirty="0"/>
              <a:t> </a:t>
            </a:r>
            <a:r>
              <a:rPr lang="en-US" b="1" dirty="0"/>
              <a:t>Underwriters Laboratory,</a:t>
            </a:r>
            <a:r>
              <a:rPr lang="en-US" b="1" baseline="0" dirty="0"/>
              <a:t> PCI, ACI, NCMA and the Gypsum Association.</a:t>
            </a:r>
            <a:endParaRPr lang="en-US" b="1" dirty="0"/>
          </a:p>
          <a:p>
            <a:pPr algn="just" defTabSz="478588">
              <a:defRPr/>
            </a:pPr>
            <a:endParaRPr lang="en-US" b="1" dirty="0"/>
          </a:p>
          <a:p>
            <a:pPr algn="just" defTabSz="478588">
              <a:defRPr/>
            </a:pPr>
            <a:r>
              <a:rPr lang="en-US" b="1" dirty="0"/>
              <a:t>This</a:t>
            </a:r>
            <a:r>
              <a:rPr lang="en-US" b="1" baseline="0" dirty="0"/>
              <a:t> slide illustrates one of the many different testing apparatuses, in this case a </a:t>
            </a:r>
            <a:r>
              <a:rPr lang="en-US" b="1" dirty="0"/>
              <a:t>Fire Resistance Test Furnace, </a:t>
            </a:r>
            <a:r>
              <a:rPr lang="en-US" b="1" baseline="0" dirty="0"/>
              <a:t>used to determine ASTM E 119 and UL 263 test results.</a:t>
            </a:r>
            <a:endParaRPr lang="en-US" b="1"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8</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60215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defTabSz="478588">
              <a:defRPr/>
            </a:pPr>
            <a:r>
              <a:rPr lang="en-US" b="1" dirty="0"/>
              <a:t>NFPA</a:t>
            </a:r>
            <a:r>
              <a:rPr lang="en-US" b="1" baseline="0" dirty="0"/>
              <a:t> 221 Section 4.3.2 also allows for analytical methods of determining the fire resistant rating of structural elements and assemblies.</a:t>
            </a:r>
          </a:p>
          <a:p>
            <a:pPr algn="just" defTabSz="478588">
              <a:defRPr/>
            </a:pPr>
            <a:endParaRPr lang="en-US" b="1" baseline="0" dirty="0"/>
          </a:p>
          <a:p>
            <a:pPr algn="just" defTabSz="478588">
              <a:defRPr/>
            </a:pPr>
            <a:r>
              <a:rPr lang="en-US" b="1" dirty="0"/>
              <a:t>When calculations are used to establish the fire resis­tance rating of structural elements or assemblies, they have to be performed in accordance with ASCE/SFPE 29.  However, when calculations are used to establish the fire re­sistance rating of concrete or masonry elements or assemblies, the provisions of ACI 216.1/TMS 0216.1 (</a:t>
            </a:r>
            <a:r>
              <a:rPr lang="en-US" b="1" i="1" dirty="0"/>
              <a:t>Code Requirements for Determining Fire Resistance of Concrete and Masonry Construction Assemblies</a:t>
            </a:r>
            <a:r>
              <a:rPr lang="en-US" b="1" dirty="0"/>
              <a:t>) have to be complied with.</a:t>
            </a:r>
          </a:p>
          <a:p>
            <a:pPr algn="just" defTabSz="478588">
              <a:defRPr/>
            </a:pPr>
            <a:endParaRPr lang="en-US" b="1" dirty="0">
              <a:latin typeface="+mn-lt"/>
            </a:endParaRPr>
          </a:p>
          <a:p>
            <a:pPr algn="just"/>
            <a:r>
              <a:rPr lang="en-US" b="1" dirty="0">
                <a:latin typeface="+mn-lt"/>
                <a:cs typeface="Arial" panose="020B0604020202020204" pitchFamily="34" charset="0"/>
              </a:rPr>
              <a:t>The evaluation of </a:t>
            </a:r>
            <a:r>
              <a:rPr lang="en-US" b="1" u="sng" dirty="0">
                <a:latin typeface="+mn-lt"/>
                <a:cs typeface="Arial" panose="020B0604020202020204" pitchFamily="34" charset="0"/>
              </a:rPr>
              <a:t>existing</a:t>
            </a:r>
            <a:r>
              <a:rPr lang="en-US" b="1" dirty="0">
                <a:latin typeface="+mn-lt"/>
                <a:cs typeface="Arial" panose="020B0604020202020204" pitchFamily="34" charset="0"/>
              </a:rPr>
              <a:t> building and firewall construction, </a:t>
            </a:r>
            <a:r>
              <a:rPr lang="en-US" altLang="en-US" b="1" dirty="0">
                <a:latin typeface="+mn-lt"/>
                <a:cs typeface="Arial" panose="020B0604020202020204" pitchFamily="34" charset="0"/>
              </a:rPr>
              <a:t>which can be a relatively straight forward process with concrete structures where the fire rating can be determined based on the rebar cover and material properties of the concrete, can be a more challenging under taking when virtually no historical data is available for the building construction.</a:t>
            </a:r>
            <a:r>
              <a:rPr lang="en-US" altLang="en-US" b="1" baseline="0" dirty="0">
                <a:latin typeface="+mn-lt"/>
                <a:cs typeface="Arial" panose="020B0604020202020204" pitchFamily="34" charset="0"/>
              </a:rPr>
              <a:t>  For this type of situation </a:t>
            </a:r>
            <a:r>
              <a:rPr lang="en-US" altLang="en-US" b="1" dirty="0">
                <a:latin typeface="+mn-lt"/>
                <a:cs typeface="Arial" panose="020B0604020202020204" pitchFamily="34" charset="0"/>
              </a:rPr>
              <a:t>it is possible to construct computer models that can very accurately determine the fire rating of any given type of construction. This approach of determining the fire rating of a structure is recognized by the NIST, which is illustrated on this slide,  and has been readily accepted by most Fire and Building Code Officials because the computer modeling has been verified by actual tests conducted at nationally recognized testing labs. The computer modeling should be performed by a licensed Fire Engineer. </a:t>
            </a:r>
            <a:endParaRPr lang="en-US" altLang="en-US" dirty="0">
              <a:latin typeface="+mn-lt"/>
              <a:cs typeface="Arial" panose="020B0604020202020204" pitchFamily="34" charset="0"/>
            </a:endParaRPr>
          </a:p>
          <a:p>
            <a:pPr algn="just"/>
            <a:endParaRPr lang="en-US" altLang="en-US" b="1" dirty="0">
              <a:latin typeface="+mn-lt"/>
            </a:endParaRPr>
          </a:p>
          <a:p>
            <a:pPr algn="just"/>
            <a:r>
              <a:rPr lang="en-US" altLang="en-US" b="1" dirty="0">
                <a:latin typeface="+mn-lt"/>
              </a:rPr>
              <a:t>Another good source of information on fire ratings of archaic construction materials</a:t>
            </a:r>
            <a:r>
              <a:rPr lang="en-US" altLang="en-US" b="1" baseline="0" dirty="0">
                <a:latin typeface="+mn-lt"/>
              </a:rPr>
              <a:t> </a:t>
            </a:r>
            <a:r>
              <a:rPr lang="en-US" altLang="en-US" b="1" dirty="0">
                <a:latin typeface="+mn-lt"/>
              </a:rPr>
              <a:t>and assemblies is Resource A of the IEBC. </a:t>
            </a:r>
          </a:p>
          <a:p>
            <a:pPr algn="just" defTabSz="478588">
              <a:defRPr/>
            </a:pPr>
            <a:endParaRPr lang="en-US" b="1" dirty="0"/>
          </a:p>
          <a:p>
            <a:endParaRPr lang="en-US" dirty="0"/>
          </a:p>
        </p:txBody>
      </p:sp>
      <p:sp>
        <p:nvSpPr>
          <p:cNvPr id="4" name="Slide Number Placeholder 3"/>
          <p:cNvSpPr>
            <a:spLocks noGrp="1"/>
          </p:cNvSpPr>
          <p:nvPr>
            <p:ph type="sldNum" sz="quarter" idx="10"/>
          </p:nvPr>
        </p:nvSpPr>
        <p:spPr/>
        <p:txBody>
          <a:bodyPr/>
          <a:lstStyle/>
          <a:p>
            <a:pPr>
              <a:defRPr/>
            </a:pPr>
            <a:fld id="{9DE74808-8F12-4646-905F-5C464186F382}"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r>
              <a:rPr lang="en-US" smtClean="0"/>
              <a:t>www.PDHonline.org</a:t>
            </a:r>
            <a:endParaRPr lang="en-US" dirty="0"/>
          </a:p>
        </p:txBody>
      </p:sp>
      <p:sp>
        <p:nvSpPr>
          <p:cNvPr id="6" name="Footer Placeholder 5"/>
          <p:cNvSpPr>
            <a:spLocks noGrp="1"/>
          </p:cNvSpPr>
          <p:nvPr>
            <p:ph type="ftr" sz="quarter" idx="12"/>
          </p:nvPr>
        </p:nvSpPr>
        <p:spPr/>
        <p:txBody>
          <a:bodyPr/>
          <a:lstStyle/>
          <a:p>
            <a:pPr>
              <a:defRPr/>
            </a:pPr>
            <a:r>
              <a:rPr lang="en-US" smtClean="0"/>
              <a:t>©  Matthew Stuart </a:t>
            </a:r>
            <a:endParaRPr lang="en-US" dirty="0"/>
          </a:p>
        </p:txBody>
      </p:sp>
      <p:sp>
        <p:nvSpPr>
          <p:cNvPr id="7" name="Header Placeholder 6"/>
          <p:cNvSpPr>
            <a:spLocks noGrp="1"/>
          </p:cNvSpPr>
          <p:nvPr>
            <p:ph type="hdr" sz="quarter" idx="13"/>
          </p:nvPr>
        </p:nvSpPr>
        <p:spPr/>
        <p:txBody>
          <a:bodyPr/>
          <a:lstStyle/>
          <a:p>
            <a:pPr>
              <a:defRPr/>
            </a:pPr>
            <a:r>
              <a:rPr lang="en-US" smtClean="0"/>
              <a:t>www.PDHcenter.com</a:t>
            </a:r>
            <a:endParaRPr lang="en-US" dirty="0"/>
          </a:p>
        </p:txBody>
      </p:sp>
    </p:spTree>
    <p:extLst>
      <p:ext uri="{BB962C8B-B14F-4D97-AF65-F5344CB8AC3E}">
        <p14:creationId xmlns="" xmlns:p14="http://schemas.microsoft.com/office/powerpoint/2010/main" val="243327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d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Rectangle 6"/>
          <p:cNvSpPr/>
          <p:nvPr userDrawn="1"/>
        </p:nvSpPr>
        <p:spPr>
          <a:xfrm>
            <a:off x="282574" y="6477000"/>
            <a:ext cx="8556626" cy="97534"/>
          </a:xfrm>
          <a:prstGeom prst="rect">
            <a:avLst/>
          </a:prstGeom>
          <a:solidFill>
            <a:srgbClr val="63A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4" name="Rectangle 6"/>
          <p:cNvSpPr/>
          <p:nvPr/>
        </p:nvSpPr>
        <p:spPr>
          <a:xfrm>
            <a:off x="282574" y="381000"/>
            <a:ext cx="8556625" cy="6019800"/>
          </a:xfrm>
          <a:prstGeom prst="rect">
            <a:avLst/>
          </a:prstGeom>
          <a:solidFill>
            <a:srgbClr val="144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ctrTitle"/>
          </p:nvPr>
        </p:nvSpPr>
        <p:spPr>
          <a:xfrm>
            <a:off x="1295400" y="1143000"/>
            <a:ext cx="6629400" cy="1828800"/>
          </a:xfrm>
        </p:spPr>
        <p:txBody>
          <a:bodyPr anchor="ctr">
            <a:normAutofit/>
          </a:bodyPr>
          <a:lstStyle>
            <a:lvl1pPr algn="ctr">
              <a:defRPr sz="3500">
                <a:solidFill>
                  <a:srgbClr val="FFFFFF"/>
                </a:solidFill>
              </a:defRPr>
            </a:lvl1pPr>
          </a:lstStyle>
          <a:p>
            <a:r>
              <a:rPr lang="en-US" dirty="0"/>
              <a:t>Click to edit Master title style</a:t>
            </a:r>
            <a:endParaRPr dirty="0"/>
          </a:p>
        </p:txBody>
      </p:sp>
      <p:sp>
        <p:nvSpPr>
          <p:cNvPr id="3" name="Subtitle 2"/>
          <p:cNvSpPr>
            <a:spLocks noGrp="1"/>
          </p:cNvSpPr>
          <p:nvPr>
            <p:ph type="subTitle" idx="1"/>
          </p:nvPr>
        </p:nvSpPr>
        <p:spPr>
          <a:xfrm>
            <a:off x="1295400" y="3193677"/>
            <a:ext cx="6629400" cy="463924"/>
          </a:xfrm>
        </p:spPr>
        <p:txBody>
          <a:bodyPr>
            <a:normAutofit/>
          </a:bodyPr>
          <a:lstStyle>
            <a:lvl1pPr marL="0" indent="0" algn="ctr">
              <a:spcBef>
                <a:spcPts val="300"/>
              </a:spcBef>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11" name="Rectangle 6"/>
          <p:cNvSpPr/>
          <p:nvPr userDrawn="1"/>
        </p:nvSpPr>
        <p:spPr>
          <a:xfrm>
            <a:off x="282574" y="228602"/>
            <a:ext cx="8556626" cy="100584"/>
          </a:xfrm>
          <a:prstGeom prst="rect">
            <a:avLst/>
          </a:prstGeom>
          <a:solidFill>
            <a:srgbClr val="63A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2" name="Text Placeholder 21"/>
          <p:cNvSpPr>
            <a:spLocks noGrp="1"/>
          </p:cNvSpPr>
          <p:nvPr>
            <p:ph type="body" sz="quarter" idx="10"/>
          </p:nvPr>
        </p:nvSpPr>
        <p:spPr>
          <a:xfrm>
            <a:off x="1295400" y="3657600"/>
            <a:ext cx="6629400" cy="762000"/>
          </a:xfrm>
        </p:spPr>
        <p:txBody>
          <a:bodyPr/>
          <a:lstStyle>
            <a:lvl1pPr algn="ctr">
              <a:buNone/>
              <a:defRPr sz="1600">
                <a:solidFill>
                  <a:srgbClr val="FFFFFF"/>
                </a:solidFill>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304802" y="228600"/>
            <a:ext cx="2819398" cy="6400800"/>
          </a:xfrm>
          <a:prstGeom prst="rect">
            <a:avLst/>
          </a:prstGeom>
          <a:solidFill>
            <a:srgbClr val="777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380555" y="2571750"/>
            <a:ext cx="2591244" cy="1162050"/>
          </a:xfrm>
        </p:spPr>
        <p:txBody>
          <a:bodyPr anchor="b">
            <a:normAutofit/>
          </a:bodyPr>
          <a:lstStyle>
            <a:lvl1pPr algn="l">
              <a:defRPr sz="2600" b="0">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a:xfrm>
            <a:off x="3962401" y="1447800"/>
            <a:ext cx="4803774" cy="48006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381093" y="3733800"/>
            <a:ext cx="259070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a:xfrm>
            <a:off x="7113587" y="6264275"/>
            <a:ext cx="15367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7" name="Footer Placeholder 5"/>
          <p:cNvSpPr>
            <a:spLocks noGrp="1"/>
          </p:cNvSpPr>
          <p:nvPr>
            <p:ph type="ftr" sz="quarter" idx="11"/>
          </p:nvPr>
        </p:nvSpPr>
        <p:spPr>
          <a:xfrm>
            <a:off x="3581400" y="6264275"/>
            <a:ext cx="3316287"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pic>
        <p:nvPicPr>
          <p:cNvPr id="9" name="Picture 7"/>
          <p:cNvPicPr>
            <a:picLocks noChangeAspect="1" noChangeArrowheads="1"/>
          </p:cNvPicPr>
          <p:nvPr userDrawn="1"/>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57200" y="562101"/>
            <a:ext cx="2514599" cy="352299"/>
          </a:xfrm>
          <a:prstGeom prst="rect">
            <a:avLst/>
          </a:prstGeom>
          <a:noFill/>
          <a:ln w="9525">
            <a:noFill/>
            <a:miter lim="800000"/>
            <a:headEnd/>
            <a:tailEnd/>
          </a:ln>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1371600"/>
            <a:ext cx="3460658" cy="52022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69804" y="6240462"/>
            <a:ext cx="15367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6" name="Footer Placeholder 5"/>
          <p:cNvSpPr>
            <a:spLocks noGrp="1"/>
          </p:cNvSpPr>
          <p:nvPr>
            <p:ph type="ftr" sz="quarter" idx="11"/>
          </p:nvPr>
        </p:nvSpPr>
        <p:spPr>
          <a:xfrm>
            <a:off x="4169404" y="6240462"/>
            <a:ext cx="3005138"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98474" y="1981200"/>
            <a:ext cx="7556313" cy="38984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794500" y="6248400"/>
            <a:ext cx="8255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5" name="Footer Placeholder 4"/>
          <p:cNvSpPr>
            <a:spLocks noGrp="1"/>
          </p:cNvSpPr>
          <p:nvPr>
            <p:ph type="ftr" sz="quarter" idx="11"/>
          </p:nvPr>
        </p:nvSpPr>
        <p:spPr>
          <a:xfrm>
            <a:off x="498475" y="6248400"/>
            <a:ext cx="5826125"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1047" y="1295398"/>
            <a:ext cx="1129553" cy="5181600"/>
          </a:xfrm>
        </p:spPr>
        <p:txBody>
          <a:bodyPr vert="eaVert"/>
          <a:lstStyle>
            <a:lvl1pPr>
              <a:defRPr>
                <a:solidFill>
                  <a:srgbClr val="2C59A8"/>
                </a:solidFill>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533400" y="1295399"/>
            <a:ext cx="6947647" cy="51816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6794500" y="6248400"/>
            <a:ext cx="8255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5" name="Footer Placeholder 4"/>
          <p:cNvSpPr>
            <a:spLocks noGrp="1"/>
          </p:cNvSpPr>
          <p:nvPr>
            <p:ph type="ftr" sz="quarter" idx="11"/>
          </p:nvPr>
        </p:nvSpPr>
        <p:spPr>
          <a:xfrm>
            <a:off x="498475" y="6248400"/>
            <a:ext cx="5826125"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7" name="Title Placeholder 1"/>
          <p:cNvSpPr>
            <a:spLocks noGrp="1"/>
          </p:cNvSpPr>
          <p:nvPr>
            <p:ph type="title"/>
          </p:nvPr>
        </p:nvSpPr>
        <p:spPr bwMode="auto">
          <a:xfrm>
            <a:off x="3352800" y="255588"/>
            <a:ext cx="5334000" cy="887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1066800"/>
            <a:ext cx="85344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6794500" y="6248400"/>
            <a:ext cx="8255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5" name="Footer Placeholder 4"/>
          <p:cNvSpPr>
            <a:spLocks noGrp="1"/>
          </p:cNvSpPr>
          <p:nvPr>
            <p:ph type="ftr" sz="quarter" idx="11"/>
          </p:nvPr>
        </p:nvSpPr>
        <p:spPr>
          <a:xfrm>
            <a:off x="2286000" y="6248400"/>
            <a:ext cx="40386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10" name="Rectangle 9"/>
          <p:cNvSpPr/>
          <p:nvPr userDrawn="1"/>
        </p:nvSpPr>
        <p:spPr>
          <a:xfrm>
            <a:off x="304801" y="152400"/>
            <a:ext cx="8686799" cy="1143000"/>
          </a:xfrm>
          <a:prstGeom prst="rect">
            <a:avLst/>
          </a:prstGeom>
          <a:solidFill>
            <a:schemeClr val="bg1"/>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Placeholder 1"/>
          <p:cNvSpPr>
            <a:spLocks noGrp="1"/>
          </p:cNvSpPr>
          <p:nvPr>
            <p:ph type="title"/>
          </p:nvPr>
        </p:nvSpPr>
        <p:spPr bwMode="auto">
          <a:xfrm>
            <a:off x="304801" y="255588"/>
            <a:ext cx="8534400" cy="430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solidFill>
                  <a:srgbClr val="1560A8"/>
                </a:solidFill>
              </a:defRPr>
            </a:lvl1pPr>
          </a:lstStyle>
          <a:p>
            <a:pPr lvl="0"/>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6"/>
          <p:cNvSpPr/>
          <p:nvPr userDrawn="1"/>
        </p:nvSpPr>
        <p:spPr>
          <a:xfrm>
            <a:off x="405385" y="228600"/>
            <a:ext cx="8454454" cy="6345238"/>
          </a:xfrm>
          <a:prstGeom prst="rect">
            <a:avLst/>
          </a:prstGeom>
          <a:solidFill>
            <a:srgbClr val="144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5" name="Rectangle 8"/>
          <p:cNvSpPr/>
          <p:nvPr/>
        </p:nvSpPr>
        <p:spPr>
          <a:xfrm>
            <a:off x="304800" y="228600"/>
            <a:ext cx="100584" cy="6345238"/>
          </a:xfrm>
          <a:prstGeom prst="rect">
            <a:avLst/>
          </a:prstGeom>
          <a:solidFill>
            <a:srgbClr val="63A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2286000" y="3124200"/>
            <a:ext cx="5638800" cy="1362075"/>
          </a:xfrm>
        </p:spPr>
        <p:txBody>
          <a:bodyPr anchor="b">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endParaRPr dirty="0"/>
          </a:p>
        </p:txBody>
      </p:sp>
      <p:sp>
        <p:nvSpPr>
          <p:cNvPr id="3" name="Content Placeholder 2"/>
          <p:cNvSpPr>
            <a:spLocks noGrp="1"/>
          </p:cNvSpPr>
          <p:nvPr>
            <p:ph sz="half" idx="1"/>
          </p:nvPr>
        </p:nvSpPr>
        <p:spPr>
          <a:xfrm>
            <a:off x="498518" y="1371600"/>
            <a:ext cx="3657600" cy="4754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399878" y="1371600"/>
            <a:ext cx="4439322" cy="4754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Date Placeholder 4"/>
          <p:cNvSpPr>
            <a:spLocks noGrp="1"/>
          </p:cNvSpPr>
          <p:nvPr>
            <p:ph type="dt" sz="half" idx="10"/>
          </p:nvPr>
        </p:nvSpPr>
        <p:spPr>
          <a:xfrm>
            <a:off x="6794500" y="6248400"/>
            <a:ext cx="8255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7" name="Footer Placeholder 5"/>
          <p:cNvSpPr>
            <a:spLocks noGrp="1"/>
          </p:cNvSpPr>
          <p:nvPr>
            <p:ph type="ftr" sz="quarter" idx="11"/>
          </p:nvPr>
        </p:nvSpPr>
        <p:spPr>
          <a:xfrm>
            <a:off x="498475" y="6248400"/>
            <a:ext cx="5826125"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endParaRPr dirty="0"/>
          </a:p>
        </p:txBody>
      </p:sp>
      <p:sp>
        <p:nvSpPr>
          <p:cNvPr id="3" name="Content Placeholder 2"/>
          <p:cNvSpPr>
            <a:spLocks noGrp="1"/>
          </p:cNvSpPr>
          <p:nvPr>
            <p:ph sz="half" idx="1"/>
          </p:nvPr>
        </p:nvSpPr>
        <p:spPr>
          <a:xfrm>
            <a:off x="498517" y="1371600"/>
            <a:ext cx="8340683" cy="258032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3" name="Content Placeholder 2"/>
          <p:cNvSpPr>
            <a:spLocks noGrp="1"/>
          </p:cNvSpPr>
          <p:nvPr>
            <p:ph sz="half" idx="14"/>
          </p:nvPr>
        </p:nvSpPr>
        <p:spPr>
          <a:xfrm>
            <a:off x="498517" y="4164965"/>
            <a:ext cx="834068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5"/>
          </p:nvPr>
        </p:nvSpPr>
        <p:spPr>
          <a:xfrm>
            <a:off x="6794500" y="6248400"/>
            <a:ext cx="8255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6" name="Footer Placeholder 5"/>
          <p:cNvSpPr>
            <a:spLocks noGrp="1"/>
          </p:cNvSpPr>
          <p:nvPr>
            <p:ph type="ftr" sz="quarter" idx="16"/>
          </p:nvPr>
        </p:nvSpPr>
        <p:spPr>
          <a:xfrm>
            <a:off x="498475" y="6248400"/>
            <a:ext cx="5826125"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endParaRPr dirty="0"/>
          </a:p>
        </p:txBody>
      </p:sp>
      <p:sp>
        <p:nvSpPr>
          <p:cNvPr id="3" name="Content Placeholder 2"/>
          <p:cNvSpPr>
            <a:spLocks noGrp="1"/>
          </p:cNvSpPr>
          <p:nvPr>
            <p:ph sz="half" idx="1"/>
          </p:nvPr>
        </p:nvSpPr>
        <p:spPr>
          <a:xfrm>
            <a:off x="4410075" y="1447800"/>
            <a:ext cx="3657600" cy="250412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Content Placeholder 2"/>
          <p:cNvSpPr>
            <a:spLocks noGrp="1"/>
          </p:cNvSpPr>
          <p:nvPr>
            <p:ph sz="half" idx="15"/>
          </p:nvPr>
        </p:nvSpPr>
        <p:spPr>
          <a:xfrm>
            <a:off x="498518" y="1447800"/>
            <a:ext cx="3657600" cy="46783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Date Placeholder 4"/>
          <p:cNvSpPr>
            <a:spLocks noGrp="1"/>
          </p:cNvSpPr>
          <p:nvPr>
            <p:ph type="dt" sz="half" idx="17"/>
          </p:nvPr>
        </p:nvSpPr>
        <p:spPr>
          <a:xfrm>
            <a:off x="6794500" y="6248400"/>
            <a:ext cx="8255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7" name="Footer Placeholder 5"/>
          <p:cNvSpPr>
            <a:spLocks noGrp="1"/>
          </p:cNvSpPr>
          <p:nvPr>
            <p:ph type="ftr" sz="quarter" idx="18"/>
          </p:nvPr>
        </p:nvSpPr>
        <p:spPr>
          <a:xfrm>
            <a:off x="498475" y="6248400"/>
            <a:ext cx="5826125"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endParaRPr dirty="0"/>
          </a:p>
        </p:txBody>
      </p:sp>
      <p:sp>
        <p:nvSpPr>
          <p:cNvPr id="12" name="Content Placeholder 2"/>
          <p:cNvSpPr>
            <a:spLocks noGrp="1"/>
          </p:cNvSpPr>
          <p:nvPr>
            <p:ph sz="half" idx="17"/>
          </p:nvPr>
        </p:nvSpPr>
        <p:spPr>
          <a:xfrm>
            <a:off x="502920" y="1371600"/>
            <a:ext cx="3657413" cy="258032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371600"/>
            <a:ext cx="3657600" cy="258032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4"/>
          <p:cNvSpPr>
            <a:spLocks noGrp="1"/>
          </p:cNvSpPr>
          <p:nvPr>
            <p:ph type="dt" sz="half" idx="19"/>
          </p:nvPr>
        </p:nvSpPr>
        <p:spPr>
          <a:xfrm>
            <a:off x="6794500" y="6248400"/>
            <a:ext cx="8255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8" name="Footer Placeholder 5"/>
          <p:cNvSpPr>
            <a:spLocks noGrp="1"/>
          </p:cNvSpPr>
          <p:nvPr>
            <p:ph type="ftr" sz="quarter" idx="20"/>
          </p:nvPr>
        </p:nvSpPr>
        <p:spPr>
          <a:xfrm>
            <a:off x="498475" y="6248400"/>
            <a:ext cx="5826125"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endParaRPr dirty="0"/>
          </a:p>
        </p:txBody>
      </p:sp>
      <p:sp>
        <p:nvSpPr>
          <p:cNvPr id="3" name="Date Placeholder 2"/>
          <p:cNvSpPr>
            <a:spLocks noGrp="1"/>
          </p:cNvSpPr>
          <p:nvPr>
            <p:ph type="dt" sz="half" idx="10"/>
          </p:nvPr>
        </p:nvSpPr>
        <p:spPr>
          <a:xfrm>
            <a:off x="6794500" y="6248400"/>
            <a:ext cx="825500"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
        <p:nvSpPr>
          <p:cNvPr id="4" name="Footer Placeholder 3"/>
          <p:cNvSpPr>
            <a:spLocks noGrp="1"/>
          </p:cNvSpPr>
          <p:nvPr>
            <p:ph type="ftr" sz="quarter" idx="11"/>
          </p:nvPr>
        </p:nvSpPr>
        <p:spPr>
          <a:xfrm>
            <a:off x="498475" y="6248400"/>
            <a:ext cx="5826125" cy="365125"/>
          </a:xfrm>
          <a:prstGeom prst="rect">
            <a:avLst/>
          </a:prstGeom>
        </p:spPr>
        <p:txBody>
          <a:bodyPr/>
          <a:lstStyle>
            <a:lvl1pPr fontAlgn="auto">
              <a:spcBef>
                <a:spcPts val="0"/>
              </a:spcBef>
              <a:spcAft>
                <a:spcPts val="0"/>
              </a:spcAft>
              <a:defRPr sz="1000">
                <a:latin typeface="+mn-lt"/>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3169920" y="228600"/>
            <a:ext cx="5669281" cy="990600"/>
          </a:xfrm>
          <a:prstGeom prst="rect">
            <a:avLst/>
          </a:prstGeom>
          <a:solidFill>
            <a:srgbClr val="1448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1026" name="Title Placeholder 1"/>
          <p:cNvSpPr>
            <a:spLocks noGrp="1"/>
          </p:cNvSpPr>
          <p:nvPr>
            <p:ph type="title"/>
          </p:nvPr>
        </p:nvSpPr>
        <p:spPr bwMode="auto">
          <a:xfrm>
            <a:off x="3352800" y="255588"/>
            <a:ext cx="5334000" cy="887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304801" y="1447800"/>
            <a:ext cx="8534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flipH="1">
            <a:off x="3124200" y="228600"/>
            <a:ext cx="45720" cy="990600"/>
          </a:xfrm>
          <a:prstGeom prst="rect">
            <a:avLst/>
          </a:prstGeom>
          <a:solidFill>
            <a:srgbClr val="63AF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7" name="Rectangle 6"/>
          <p:cNvSpPr/>
          <p:nvPr userDrawn="1"/>
        </p:nvSpPr>
        <p:spPr>
          <a:xfrm>
            <a:off x="304802" y="228600"/>
            <a:ext cx="2819398" cy="990600"/>
          </a:xfrm>
          <a:prstGeom prst="rect">
            <a:avLst/>
          </a:prstGeom>
          <a:solidFill>
            <a:srgbClr val="7778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9" name="Footer Placeholder 7"/>
          <p:cNvSpPr txBox="1">
            <a:spLocks/>
          </p:cNvSpPr>
          <p:nvPr userDrawn="1"/>
        </p:nvSpPr>
        <p:spPr>
          <a:xfrm>
            <a:off x="8610600" y="640080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fld id="{2407BCD5-BCD2-7048-BEE1-E1738124E39C}" type="slidenum">
              <a:rPr kumimoji="0" lang="en-US" sz="1000" b="0" i="0" u="none" strike="noStrike" kern="1200" cap="none" spc="0" normalizeH="0" baseline="0" noProof="0" smtClean="0">
                <a:ln>
                  <a:noFill/>
                </a:ln>
                <a:solidFill>
                  <a:schemeClr val="tx1">
                    <a:tint val="75000"/>
                  </a:schemeClr>
                </a:solidFill>
                <a:effectLst/>
                <a:uLnTx/>
                <a:uFillTx/>
                <a:latin typeface="Arial" charset="0"/>
                <a:ea typeface="+mn-ea"/>
                <a:cs typeface="+mn-cs"/>
              </a:rPr>
              <a:pPr marL="0" marR="0" lvl="0" indent="0" algn="ctr" defTabSz="4572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tint val="75000"/>
                </a:schemeClr>
              </a:solidFill>
              <a:effectLst/>
              <a:uLnTx/>
              <a:uFillTx/>
              <a:latin typeface="Arial" charset="0"/>
              <a:ea typeface="+mn-ea"/>
              <a:cs typeface="+mn-cs"/>
            </a:endParaRPr>
          </a:p>
        </p:txBody>
      </p:sp>
      <p:pic>
        <p:nvPicPr>
          <p:cNvPr id="10" name="Picture 9" descr="ASCE_SubBrand_K&amp;L_white.png"/>
          <p:cNvPicPr>
            <a:picLocks noChangeAspect="1"/>
          </p:cNvPicPr>
          <p:nvPr userDrawn="1"/>
        </p:nvPicPr>
        <p:blipFill>
          <a:blip r:embed="rId15"/>
          <a:stretch>
            <a:fillRect/>
          </a:stretch>
        </p:blipFill>
        <p:spPr>
          <a:xfrm>
            <a:off x="457200" y="561690"/>
            <a:ext cx="2514599" cy="352710"/>
          </a:xfrm>
          <a:prstGeom prst="rect">
            <a:avLst/>
          </a:prstGeom>
        </p:spPr>
      </p:pic>
    </p:spTree>
  </p:cSld>
  <p:clrMap bg1="lt1" tx1="dk1" bg2="lt2" tx2="dk2" accent1="accent1" accent2="accent2" accent3="accent3" accent4="accent4" accent5="accent5" accent6="accent6" hlink="hlink" folHlink="folHlink"/>
  <p:sldLayoutIdLst>
    <p:sldLayoutId id="2147484105" r:id="rId1"/>
    <p:sldLayoutId id="2147484088" r:id="rId2"/>
    <p:sldLayoutId id="2147484106" r:id="rId3"/>
    <p:sldLayoutId id="2147484089" r:id="rId4"/>
    <p:sldLayoutId id="2147484090" r:id="rId5"/>
    <p:sldLayoutId id="2147484091" r:id="rId6"/>
    <p:sldLayoutId id="2147484092" r:id="rId7"/>
    <p:sldLayoutId id="2147484093" r:id="rId8"/>
    <p:sldLayoutId id="2147484094" r:id="rId9"/>
    <p:sldLayoutId id="2147484095" r:id="rId10"/>
    <p:sldLayoutId id="2147484096" r:id="rId11"/>
    <p:sldLayoutId id="2147484099" r:id="rId12"/>
    <p:sldLayoutId id="2147484085" r:id="rId13"/>
  </p:sldLayoutIdLst>
  <p:hf hdr="0" ftr="0" dt="0"/>
  <p:txStyles>
    <p:titleStyle>
      <a:lvl1pPr algn="l" rtl="0" eaLnBrk="0" fontAlgn="base" hangingPunct="0">
        <a:spcBef>
          <a:spcPct val="0"/>
        </a:spcBef>
        <a:spcAft>
          <a:spcPct val="0"/>
        </a:spcAft>
        <a:defRPr sz="2600" kern="1200">
          <a:solidFill>
            <a:schemeClr val="bg1"/>
          </a:solidFill>
          <a:latin typeface="+mj-lt"/>
          <a:ea typeface="+mj-ea"/>
          <a:cs typeface="+mj-cs"/>
        </a:defRPr>
      </a:lvl1pPr>
      <a:lvl2pPr algn="l" rtl="0" eaLnBrk="0" fontAlgn="base" hangingPunct="0">
        <a:spcBef>
          <a:spcPct val="0"/>
        </a:spcBef>
        <a:spcAft>
          <a:spcPct val="0"/>
        </a:spcAft>
        <a:defRPr sz="3600">
          <a:solidFill>
            <a:schemeClr val="accent1"/>
          </a:solidFill>
          <a:latin typeface="Arial" charset="0"/>
        </a:defRPr>
      </a:lvl2pPr>
      <a:lvl3pPr algn="l" rtl="0" eaLnBrk="0" fontAlgn="base" hangingPunct="0">
        <a:spcBef>
          <a:spcPct val="0"/>
        </a:spcBef>
        <a:spcAft>
          <a:spcPct val="0"/>
        </a:spcAft>
        <a:defRPr sz="3600">
          <a:solidFill>
            <a:schemeClr val="accent1"/>
          </a:solidFill>
          <a:latin typeface="Arial" charset="0"/>
        </a:defRPr>
      </a:lvl3pPr>
      <a:lvl4pPr algn="l" rtl="0" eaLnBrk="0" fontAlgn="base" hangingPunct="0">
        <a:spcBef>
          <a:spcPct val="0"/>
        </a:spcBef>
        <a:spcAft>
          <a:spcPct val="0"/>
        </a:spcAft>
        <a:defRPr sz="3600">
          <a:solidFill>
            <a:schemeClr val="accent1"/>
          </a:solidFill>
          <a:latin typeface="Arial" charset="0"/>
        </a:defRPr>
      </a:lvl4pPr>
      <a:lvl5pPr algn="l" rtl="0" eaLnBrk="0" fontAlgn="base" hangingPunct="0">
        <a:spcBef>
          <a:spcPct val="0"/>
        </a:spcBef>
        <a:spcAft>
          <a:spcPct val="0"/>
        </a:spcAft>
        <a:defRPr sz="3600">
          <a:solidFill>
            <a:schemeClr val="accent1"/>
          </a:solidFill>
          <a:latin typeface="Arial" charset="0"/>
        </a:defRPr>
      </a:lvl5pPr>
      <a:lvl6pPr marL="457200" algn="l" rtl="0" fontAlgn="base">
        <a:spcBef>
          <a:spcPct val="0"/>
        </a:spcBef>
        <a:spcAft>
          <a:spcPct val="0"/>
        </a:spcAft>
        <a:defRPr sz="3600">
          <a:solidFill>
            <a:schemeClr val="accent1"/>
          </a:solidFill>
          <a:latin typeface="Arial" charset="0"/>
        </a:defRPr>
      </a:lvl6pPr>
      <a:lvl7pPr marL="914400" algn="l" rtl="0" fontAlgn="base">
        <a:spcBef>
          <a:spcPct val="0"/>
        </a:spcBef>
        <a:spcAft>
          <a:spcPct val="0"/>
        </a:spcAft>
        <a:defRPr sz="3600">
          <a:solidFill>
            <a:schemeClr val="accent1"/>
          </a:solidFill>
          <a:latin typeface="Arial" charset="0"/>
        </a:defRPr>
      </a:lvl7pPr>
      <a:lvl8pPr marL="1371600" algn="l" rtl="0" fontAlgn="base">
        <a:spcBef>
          <a:spcPct val="0"/>
        </a:spcBef>
        <a:spcAft>
          <a:spcPct val="0"/>
        </a:spcAft>
        <a:defRPr sz="3600">
          <a:solidFill>
            <a:schemeClr val="accent1"/>
          </a:solidFill>
          <a:latin typeface="Arial" charset="0"/>
        </a:defRPr>
      </a:lvl8pPr>
      <a:lvl9pPr marL="1828800" algn="l" rtl="0" fontAlgn="base">
        <a:spcBef>
          <a:spcPct val="0"/>
        </a:spcBef>
        <a:spcAft>
          <a:spcPct val="0"/>
        </a:spcAft>
        <a:defRPr sz="3600">
          <a:solidFill>
            <a:schemeClr val="accent1"/>
          </a:solidFill>
          <a:latin typeface="Arial" charset="0"/>
        </a:defRPr>
      </a:lvl9pPr>
    </p:titleStyle>
    <p:body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chemeClr val="tx1"/>
          </a:solidFill>
          <a:latin typeface="+mn-lt"/>
          <a:ea typeface="+mn-ea"/>
          <a:cs typeface="+mn-cs"/>
        </a:defRPr>
      </a:lvl1pPr>
      <a:lvl2pPr marL="457200" indent="-228600" algn="l" rtl="0" eaLnBrk="0" fontAlgn="base" hangingPunct="0">
        <a:spcBef>
          <a:spcPts val="600"/>
        </a:spcBef>
        <a:spcAft>
          <a:spcPct val="0"/>
        </a:spcAft>
        <a:buClr>
          <a:srgbClr val="B2B2B2"/>
        </a:buClr>
        <a:buSzPct val="75000"/>
        <a:buFont typeface="Wingdings" pitchFamily="2" charset="2"/>
        <a:buChar char="n"/>
        <a:defRPr kern="1200">
          <a:solidFill>
            <a:schemeClr val="tx1"/>
          </a:solidFill>
          <a:latin typeface="+mn-lt"/>
          <a:ea typeface="+mn-ea"/>
          <a:cs typeface="+mn-cs"/>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chemeClr val="tx1"/>
          </a:solidFill>
          <a:latin typeface="+mn-lt"/>
          <a:ea typeface="+mn-ea"/>
          <a:cs typeface="+mn-cs"/>
        </a:defRPr>
      </a:lvl3pPr>
      <a:lvl4pPr marL="914400" indent="-228600" algn="l" rtl="0" eaLnBrk="0" fontAlgn="base" hangingPunct="0">
        <a:spcBef>
          <a:spcPts val="600"/>
        </a:spcBef>
        <a:spcAft>
          <a:spcPct val="0"/>
        </a:spcAft>
        <a:buClr>
          <a:srgbClr val="B2B2B2"/>
        </a:buClr>
        <a:buSzPct val="75000"/>
        <a:buFont typeface="Wingdings" pitchFamily="2" charset="2"/>
        <a:buChar char="n"/>
        <a:defRPr kern="1200">
          <a:solidFill>
            <a:schemeClr val="tx1"/>
          </a:solidFill>
          <a:latin typeface="+mn-lt"/>
          <a:ea typeface="+mn-ea"/>
          <a:cs typeface="+mn-cs"/>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www.nfpa.org/" TargetMode="External"/><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hyperlink" Target="http://www.ul.com/global/eng/pag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028700" y="457200"/>
            <a:ext cx="7086600" cy="685800"/>
          </a:xfrm>
        </p:spPr>
        <p:txBody>
          <a:bodyPr>
            <a:normAutofit/>
          </a:bodyPr>
          <a:lstStyle/>
          <a:p>
            <a:r>
              <a:rPr lang="en-US" dirty="0"/>
              <a:t>Firewalls, Barriers &amp; Partitions</a:t>
            </a:r>
          </a:p>
        </p:txBody>
      </p:sp>
      <p:sp>
        <p:nvSpPr>
          <p:cNvPr id="8" name="Subtitle 7"/>
          <p:cNvSpPr>
            <a:spLocks noGrp="1"/>
          </p:cNvSpPr>
          <p:nvPr>
            <p:ph type="subTitle" idx="1"/>
          </p:nvPr>
        </p:nvSpPr>
        <p:spPr>
          <a:xfrm>
            <a:off x="1257300" y="3352800"/>
            <a:ext cx="6629400" cy="1126490"/>
          </a:xfrm>
        </p:spPr>
        <p:txBody>
          <a:bodyPr>
            <a:noAutofit/>
          </a:bodyPr>
          <a:lstStyle/>
          <a:p>
            <a:r>
              <a:rPr lang="en-US" sz="1200" b="1" dirty="0">
                <a:solidFill>
                  <a:schemeClr val="bg1"/>
                </a:solidFill>
              </a:rPr>
              <a:t>D. Matthew Stuart, P.E., S.E., P.Eng., F.ASCE, F.SEI, SECB</a:t>
            </a:r>
            <a:endParaRPr lang="en-US" sz="1200" dirty="0">
              <a:solidFill>
                <a:schemeClr val="bg1"/>
              </a:solidFill>
            </a:endParaRPr>
          </a:p>
          <a:p>
            <a:r>
              <a:rPr lang="en-US" sz="1200" b="1" dirty="0">
                <a:solidFill>
                  <a:schemeClr val="bg1"/>
                </a:solidFill>
              </a:rPr>
              <a:t>Structural Division Manager</a:t>
            </a:r>
            <a:endParaRPr lang="en-US" sz="1200" dirty="0">
              <a:solidFill>
                <a:schemeClr val="bg1"/>
              </a:solidFill>
            </a:endParaRPr>
          </a:p>
          <a:p>
            <a:r>
              <a:rPr lang="en-US" sz="1200" b="1" dirty="0">
                <a:solidFill>
                  <a:schemeClr val="bg1"/>
                </a:solidFill>
              </a:rPr>
              <a:t>Pennoni Associates Inc.</a:t>
            </a:r>
            <a:endParaRPr lang="en-US" sz="1200" dirty="0">
              <a:solidFill>
                <a:schemeClr val="bg1"/>
              </a:solidFill>
            </a:endParaRPr>
          </a:p>
          <a:p>
            <a:r>
              <a:rPr lang="en-US" sz="1200" dirty="0">
                <a:solidFill>
                  <a:schemeClr val="bg1"/>
                </a:solidFill>
              </a:rPr>
              <a:t>Philadelphia, PA </a:t>
            </a:r>
          </a:p>
          <a:p>
            <a:r>
              <a:rPr lang="en-US" sz="1200" dirty="0">
                <a:solidFill>
                  <a:schemeClr val="bg1"/>
                </a:solidFill>
              </a:rPr>
              <a:t>   mstuart@pennoni.com	</a:t>
            </a:r>
          </a:p>
          <a:p>
            <a:endParaRPr lang="en-US" sz="800" dirty="0"/>
          </a:p>
        </p:txBody>
      </p:sp>
      <p:pic>
        <p:nvPicPr>
          <p:cNvPr id="5" name="Picture 4"/>
          <p:cNvPicPr/>
          <p:nvPr/>
        </p:nvPicPr>
        <p:blipFill>
          <a:blip r:embed="rId3">
            <a:extLst>
              <a:ext uri="{28A0092B-C50C-407E-A947-70E740481C1C}">
                <a14:useLocalDpi xmlns="" xmlns:a14="http://schemas.microsoft.com/office/drawing/2010/main" val="0"/>
              </a:ext>
            </a:extLst>
          </a:blip>
          <a:srcRect/>
          <a:stretch>
            <a:fillRect/>
          </a:stretch>
        </p:blipFill>
        <p:spPr bwMode="auto">
          <a:xfrm>
            <a:off x="3733800" y="1219200"/>
            <a:ext cx="1676400" cy="1981200"/>
          </a:xfrm>
          <a:prstGeom prst="rect">
            <a:avLst/>
          </a:prstGeom>
          <a:noFill/>
          <a:ln>
            <a:noFill/>
          </a:ln>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64123"/>
            <a:ext cx="8229600" cy="1283677"/>
          </a:xfrm>
        </p:spPr>
        <p:txBody>
          <a:bodyPr>
            <a:normAutofit/>
          </a:bodyPr>
          <a:lstStyle/>
          <a:p>
            <a:pPr marL="0" lvl="0" indent="0">
              <a:buNone/>
            </a:pPr>
            <a:r>
              <a:rPr lang="en-US" sz="1800" dirty="0"/>
              <a:t>	</a:t>
            </a:r>
            <a:endParaRPr lang="en-US" dirty="0"/>
          </a:p>
        </p:txBody>
      </p:sp>
      <p:sp>
        <p:nvSpPr>
          <p:cNvPr id="2" name="Rectangle 1"/>
          <p:cNvSpPr/>
          <p:nvPr/>
        </p:nvSpPr>
        <p:spPr>
          <a:xfrm>
            <a:off x="133611" y="197003"/>
            <a:ext cx="2514600" cy="2031325"/>
          </a:xfrm>
          <a:prstGeom prst="rect">
            <a:avLst/>
          </a:prstGeom>
        </p:spPr>
        <p:txBody>
          <a:bodyPr wrap="square">
            <a:spAutoFit/>
          </a:bodyPr>
          <a:lstStyle/>
          <a:p>
            <a:pPr lvl="0"/>
            <a:r>
              <a:rPr lang="en-US" dirty="0"/>
              <a:t>1. Standard Firewall</a:t>
            </a:r>
          </a:p>
          <a:p>
            <a:pPr marL="0" lvl="0" indent="0">
              <a:buNone/>
            </a:pPr>
            <a:endParaRPr lang="en-US" dirty="0"/>
          </a:p>
          <a:p>
            <a:pPr marL="0" lvl="0" indent="0">
              <a:buNone/>
            </a:pPr>
            <a:r>
              <a:rPr lang="en-US" dirty="0"/>
              <a:t>2. Firewall</a:t>
            </a:r>
          </a:p>
          <a:p>
            <a:pPr marL="0" lvl="0" indent="0">
              <a:buNone/>
            </a:pPr>
            <a:endParaRPr lang="en-US" dirty="0"/>
          </a:p>
          <a:p>
            <a:pPr marL="0" lvl="0" indent="0">
              <a:buNone/>
            </a:pPr>
            <a:r>
              <a:rPr lang="en-US" dirty="0"/>
              <a:t>3. Fire Barrier</a:t>
            </a:r>
          </a:p>
          <a:p>
            <a:pPr marL="0" lvl="0" indent="0">
              <a:buNone/>
            </a:pPr>
            <a:endParaRPr lang="en-US" dirty="0"/>
          </a:p>
          <a:p>
            <a:pPr marL="0" lvl="0" indent="0">
              <a:buNone/>
            </a:pPr>
            <a:r>
              <a:rPr lang="en-US" dirty="0"/>
              <a:t>4. Fire Partition</a:t>
            </a:r>
          </a:p>
        </p:txBody>
      </p:sp>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l="14981" t="10959" r="3352" b="6849"/>
          <a:stretch/>
        </p:blipFill>
        <p:spPr>
          <a:xfrm>
            <a:off x="1905000" y="533400"/>
            <a:ext cx="7239000" cy="5629745"/>
          </a:xfrm>
          <a:prstGeom prst="rect">
            <a:avLst/>
          </a:prstGeom>
        </p:spPr>
      </p:pic>
    </p:spTree>
    <p:extLst>
      <p:ext uri="{BB962C8B-B14F-4D97-AF65-F5344CB8AC3E}">
        <p14:creationId xmlns="" xmlns:p14="http://schemas.microsoft.com/office/powerpoint/2010/main" val="206919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994240" y="234718"/>
            <a:ext cx="2996854" cy="451082"/>
          </a:xfrm>
        </p:spPr>
        <p:txBody>
          <a:bodyPr>
            <a:noAutofit/>
          </a:bodyPr>
          <a:lstStyle/>
          <a:p>
            <a:pPr marL="0" indent="0">
              <a:buNone/>
            </a:pPr>
            <a:r>
              <a:rPr lang="en-US" sz="1800" b="1" dirty="0"/>
              <a:t>Double Firewall Example</a:t>
            </a:r>
          </a:p>
        </p:txBody>
      </p:sp>
      <p:pic>
        <p:nvPicPr>
          <p:cNvPr id="5" name="Picture 4"/>
          <p:cNvPicPr/>
          <p:nvPr/>
        </p:nvPicPr>
        <p:blipFill>
          <a:blip r:embed="rId3">
            <a:extLst>
              <a:ext uri="{28A0092B-C50C-407E-A947-70E740481C1C}">
                <a14:useLocalDpi xmlns="" xmlns:a14="http://schemas.microsoft.com/office/drawing/2010/main" val="0"/>
              </a:ext>
            </a:extLst>
          </a:blip>
          <a:stretch>
            <a:fillRect/>
          </a:stretch>
        </p:blipFill>
        <p:spPr>
          <a:xfrm>
            <a:off x="1352549" y="685800"/>
            <a:ext cx="6286499" cy="5486400"/>
          </a:xfrm>
          <a:prstGeom prst="rect">
            <a:avLst/>
          </a:prstGeom>
        </p:spPr>
      </p:pic>
      <p:sp>
        <p:nvSpPr>
          <p:cNvPr id="6" name="Rectangle 5"/>
          <p:cNvSpPr/>
          <p:nvPr/>
        </p:nvSpPr>
        <p:spPr>
          <a:xfrm>
            <a:off x="3609926" y="6223198"/>
            <a:ext cx="1765483" cy="276999"/>
          </a:xfrm>
          <a:prstGeom prst="rect">
            <a:avLst/>
          </a:prstGeom>
        </p:spPr>
        <p:txBody>
          <a:bodyPr wrap="none">
            <a:spAutoFit/>
          </a:bodyPr>
          <a:lstStyle/>
          <a:p>
            <a:r>
              <a:rPr lang="en-US" sz="1200" dirty="0"/>
              <a:t>Source: Yale University</a:t>
            </a:r>
          </a:p>
        </p:txBody>
      </p:sp>
    </p:spTree>
    <p:extLst>
      <p:ext uri="{BB962C8B-B14F-4D97-AF65-F5344CB8AC3E}">
        <p14:creationId xmlns="" xmlns:p14="http://schemas.microsoft.com/office/powerpoint/2010/main" val="53824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25657" y="30481"/>
            <a:ext cx="1508343" cy="381000"/>
          </a:xfrm>
        </p:spPr>
        <p:txBody>
          <a:bodyPr>
            <a:noAutofit/>
          </a:bodyPr>
          <a:lstStyle/>
          <a:p>
            <a:pPr marL="0" indent="0">
              <a:buNone/>
            </a:pPr>
            <a:r>
              <a:rPr lang="en-US" sz="1800" b="1" dirty="0"/>
              <a:t>Fire Barrier</a:t>
            </a:r>
          </a:p>
        </p:txBody>
      </p:sp>
      <p:pic>
        <p:nvPicPr>
          <p:cNvPr id="5" name="Picture 4"/>
          <p:cNvPicPr/>
          <p:nvPr/>
        </p:nvPicPr>
        <p:blipFill>
          <a:blip r:embed="rId3">
            <a:extLst>
              <a:ext uri="{28A0092B-C50C-407E-A947-70E740481C1C}">
                <a14:useLocalDpi xmlns="" xmlns:a14="http://schemas.microsoft.com/office/drawing/2010/main" val="0"/>
              </a:ext>
            </a:extLst>
          </a:blip>
          <a:stretch>
            <a:fillRect/>
          </a:stretch>
        </p:blipFill>
        <p:spPr>
          <a:xfrm>
            <a:off x="1303228" y="572025"/>
            <a:ext cx="6553200" cy="5638800"/>
          </a:xfrm>
          <a:prstGeom prst="rect">
            <a:avLst/>
          </a:prstGeom>
        </p:spPr>
      </p:pic>
      <p:sp>
        <p:nvSpPr>
          <p:cNvPr id="6" name="Rectangle 5"/>
          <p:cNvSpPr/>
          <p:nvPr/>
        </p:nvSpPr>
        <p:spPr>
          <a:xfrm>
            <a:off x="3325498" y="6300248"/>
            <a:ext cx="2416801" cy="276999"/>
          </a:xfrm>
          <a:prstGeom prst="rect">
            <a:avLst/>
          </a:prstGeom>
        </p:spPr>
        <p:txBody>
          <a:bodyPr wrap="square">
            <a:spAutoFit/>
          </a:bodyPr>
          <a:lstStyle/>
          <a:p>
            <a:r>
              <a:rPr lang="en-US" sz="1200" dirty="0"/>
              <a:t>Source: SIV Fire Protection Ltd</a:t>
            </a:r>
          </a:p>
        </p:txBody>
      </p:sp>
    </p:spTree>
    <p:extLst>
      <p:ext uri="{BB962C8B-B14F-4D97-AF65-F5344CB8AC3E}">
        <p14:creationId xmlns="" xmlns:p14="http://schemas.microsoft.com/office/powerpoint/2010/main" val="214550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34107" y="1752600"/>
            <a:ext cx="8763000" cy="3074898"/>
          </a:xfrm>
        </p:spPr>
        <p:txBody>
          <a:bodyPr>
            <a:noAutofit/>
          </a:bodyPr>
          <a:lstStyle/>
          <a:p>
            <a:pPr marL="0" lvl="0" indent="0">
              <a:buNone/>
            </a:pPr>
            <a:r>
              <a:rPr lang="en-US" sz="1800" b="1" u="sng" dirty="0"/>
              <a:t>Firewall Design Factors</a:t>
            </a:r>
            <a:r>
              <a:rPr lang="en-US" sz="1800" dirty="0"/>
              <a:t>:</a:t>
            </a:r>
          </a:p>
          <a:p>
            <a:pPr marL="342900" lvl="0" indent="-342900">
              <a:buSzPct val="100000"/>
              <a:buAutoNum type="arabicPeriod"/>
            </a:pPr>
            <a:r>
              <a:rPr lang="en-US" sz="1800" dirty="0"/>
              <a:t>Stability under applied design loadings.</a:t>
            </a:r>
          </a:p>
          <a:p>
            <a:pPr marL="342900" lvl="0" indent="-342900">
              <a:buSzPct val="100000"/>
              <a:buAutoNum type="arabicPeriod"/>
            </a:pPr>
            <a:r>
              <a:rPr lang="en-US" sz="1800" dirty="0"/>
              <a:t>Other forces affecting the wall.</a:t>
            </a:r>
          </a:p>
          <a:p>
            <a:pPr marL="342900" lvl="0" indent="-342900">
              <a:buSzPct val="100000"/>
              <a:buAutoNum type="arabicPeriod"/>
            </a:pPr>
            <a:r>
              <a:rPr lang="en-US" sz="1800" dirty="0"/>
              <a:t>Effects of the thermal expansion on the adjacent structural steel or the wall itself.</a:t>
            </a:r>
          </a:p>
          <a:p>
            <a:pPr marL="342900" lvl="0" indent="-342900">
              <a:buSzPct val="100000"/>
              <a:buAutoNum type="arabicPeriod"/>
            </a:pPr>
            <a:r>
              <a:rPr lang="en-US" sz="1800" dirty="0"/>
              <a:t>Non-Loadbearing.</a:t>
            </a:r>
          </a:p>
          <a:p>
            <a:pPr marL="342900" lvl="0" indent="-342900">
              <a:buSzPct val="100000"/>
              <a:buAutoNum type="arabicPeriod"/>
            </a:pPr>
            <a:r>
              <a:rPr lang="en-US" sz="1800" dirty="0"/>
              <a:t>Minimum uniform horizontal pressure of 5 PSF.</a:t>
            </a:r>
          </a:p>
          <a:p>
            <a:pPr marL="342900" lvl="0" indent="-342900">
              <a:buSzPct val="100000"/>
              <a:buAutoNum type="arabicPeriod"/>
            </a:pPr>
            <a:endParaRPr lang="en-US" sz="1800" dirty="0"/>
          </a:p>
          <a:p>
            <a:pPr marL="342900" lvl="0" indent="-342900">
              <a:buSzPct val="100000"/>
              <a:buAutoNum type="arabicPeriod"/>
            </a:pPr>
            <a:endParaRPr lang="en-US" sz="1800" dirty="0"/>
          </a:p>
          <a:p>
            <a:pPr marL="342900" lvl="0" indent="-342900">
              <a:buSzPct val="100000"/>
              <a:buAutoNum type="arabicPeriod"/>
            </a:pPr>
            <a:endParaRPr lang="en-US" sz="1800" dirty="0"/>
          </a:p>
          <a:p>
            <a:pPr marL="0" lvl="0" indent="0">
              <a:buSzPct val="100000"/>
              <a:buNone/>
            </a:pPr>
            <a:endParaRPr lang="en-US" sz="1800" dirty="0"/>
          </a:p>
        </p:txBody>
      </p:sp>
    </p:spTree>
    <p:extLst>
      <p:ext uri="{BB962C8B-B14F-4D97-AF65-F5344CB8AC3E}">
        <p14:creationId xmlns="" xmlns:p14="http://schemas.microsoft.com/office/powerpoint/2010/main" val="405982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1753380" y="152401"/>
            <a:ext cx="6323039" cy="620718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457200" y="152401"/>
            <a:ext cx="2362200" cy="381000"/>
          </a:xfrm>
        </p:spPr>
        <p:txBody>
          <a:bodyPr>
            <a:normAutofit/>
          </a:bodyPr>
          <a:lstStyle/>
          <a:p>
            <a:pPr marL="0" indent="0">
              <a:buNone/>
            </a:pPr>
            <a:r>
              <a:rPr lang="en-US" sz="1800" b="1" u="sng" dirty="0"/>
              <a:t>Standard Firewall</a:t>
            </a:r>
            <a:r>
              <a:rPr lang="en-US" sz="1800" b="1" dirty="0"/>
              <a:t>:</a:t>
            </a:r>
            <a:endParaRPr lang="en-US" sz="1800" dirty="0"/>
          </a:p>
        </p:txBody>
      </p:sp>
    </p:spTree>
    <p:extLst>
      <p:ext uri="{BB962C8B-B14F-4D97-AF65-F5344CB8AC3E}">
        <p14:creationId xmlns="" xmlns:p14="http://schemas.microsoft.com/office/powerpoint/2010/main" val="1726225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5983" t="2837" r="27160" b="6046"/>
          <a:stretch/>
        </p:blipFill>
        <p:spPr>
          <a:xfrm>
            <a:off x="1905000" y="381000"/>
            <a:ext cx="5562600" cy="5858048"/>
          </a:xfrm>
          <a:prstGeom prst="rect">
            <a:avLst/>
          </a:prstGeom>
        </p:spPr>
      </p:pic>
    </p:spTree>
    <p:extLst>
      <p:ext uri="{BB962C8B-B14F-4D97-AF65-F5344CB8AC3E}">
        <p14:creationId xmlns="" xmlns:p14="http://schemas.microsoft.com/office/powerpoint/2010/main" val="29554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73901" y="1371600"/>
            <a:ext cx="8229600" cy="3733800"/>
          </a:xfrm>
        </p:spPr>
        <p:txBody>
          <a:bodyPr>
            <a:noAutofit/>
          </a:bodyPr>
          <a:lstStyle/>
          <a:p>
            <a:pPr marL="0" lvl="0" indent="0">
              <a:buNone/>
            </a:pPr>
            <a:r>
              <a:rPr lang="en-US" sz="1800" b="1" u="sng" dirty="0"/>
              <a:t>Firewalls</a:t>
            </a:r>
            <a:r>
              <a:rPr lang="en-US" sz="1800" dirty="0"/>
              <a:t>:</a:t>
            </a:r>
          </a:p>
          <a:p>
            <a:pPr marL="514350" lvl="0" indent="-514350">
              <a:buSzPct val="100000"/>
              <a:buFont typeface="+mj-lt"/>
              <a:buAutoNum type="arabicPeriod"/>
            </a:pPr>
            <a:r>
              <a:rPr lang="en-US" sz="1800" dirty="0"/>
              <a:t>Withstand damage from stored items or the adjacent structure.</a:t>
            </a:r>
          </a:p>
          <a:p>
            <a:pPr marL="514350" lvl="0" indent="-514350">
              <a:buSzPct val="100000"/>
              <a:buFont typeface="+mj-lt"/>
              <a:buAutoNum type="arabicPeriod"/>
            </a:pPr>
            <a:r>
              <a:rPr lang="en-US" sz="1800" dirty="0"/>
              <a:t>Resist damage that can be caused by a fire.</a:t>
            </a:r>
          </a:p>
          <a:p>
            <a:pPr marL="514350" lvl="0" indent="-514350">
              <a:buSzPct val="100000"/>
              <a:buFont typeface="+mj-lt"/>
              <a:buAutoNum type="arabicPeriod"/>
            </a:pPr>
            <a:r>
              <a:rPr lang="en-US" sz="1800" dirty="0"/>
              <a:t>Extend from exterior wall to exterior wall.</a:t>
            </a:r>
          </a:p>
          <a:p>
            <a:pPr marL="514350" lvl="0" indent="-514350">
              <a:buSzPct val="100000"/>
              <a:buFont typeface="+mj-lt"/>
              <a:buAutoNum type="arabicPeriod"/>
            </a:pPr>
            <a:r>
              <a:rPr lang="en-US" sz="1800" dirty="0"/>
              <a:t>Extend vertically and continuously through all stories of the building and through the roof.</a:t>
            </a:r>
          </a:p>
          <a:p>
            <a:pPr marL="514350" lvl="0" indent="-514350">
              <a:buSzPct val="100000"/>
              <a:buFont typeface="+mj-lt"/>
              <a:buAutoNum type="arabicPeriod"/>
            </a:pPr>
            <a:r>
              <a:rPr lang="en-US" sz="1800" dirty="0"/>
              <a:t>Have expansion or control joints.</a:t>
            </a:r>
          </a:p>
        </p:txBody>
      </p:sp>
    </p:spTree>
    <p:extLst>
      <p:ext uri="{BB962C8B-B14F-4D97-AF65-F5344CB8AC3E}">
        <p14:creationId xmlns="" xmlns:p14="http://schemas.microsoft.com/office/powerpoint/2010/main" val="108982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ksaldivar\Desktop\Fire walls CAD &amp; PDF\Firewall figure JPEGs\FIGURE 2.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1759" t="13385" r="23766" b="11577"/>
          <a:stretch/>
        </p:blipFill>
        <p:spPr bwMode="auto">
          <a:xfrm>
            <a:off x="1981200" y="609600"/>
            <a:ext cx="5043644" cy="555567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457200" y="152401"/>
            <a:ext cx="8229600" cy="609600"/>
          </a:xfrm>
        </p:spPr>
        <p:txBody>
          <a:bodyPr>
            <a:normAutofit/>
          </a:bodyPr>
          <a:lstStyle/>
          <a:p>
            <a:pPr lvl="0">
              <a:buAutoNum type="arabicPeriod" startAt="6"/>
            </a:pPr>
            <a:r>
              <a:rPr lang="en-US" sz="1800" dirty="0"/>
              <a:t>Have a wing or end wall</a:t>
            </a:r>
          </a:p>
        </p:txBody>
      </p:sp>
    </p:spTree>
    <p:extLst>
      <p:ext uri="{BB962C8B-B14F-4D97-AF65-F5344CB8AC3E}">
        <p14:creationId xmlns="" xmlns:p14="http://schemas.microsoft.com/office/powerpoint/2010/main" val="4266658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17839" t="11371" r="18311" b="8229"/>
          <a:stretch/>
        </p:blipFill>
        <p:spPr>
          <a:xfrm>
            <a:off x="1926336" y="990600"/>
            <a:ext cx="5105400" cy="4967702"/>
          </a:xfrm>
          <a:prstGeom prst="rect">
            <a:avLst/>
          </a:prstGeom>
        </p:spPr>
      </p:pic>
    </p:spTree>
    <p:extLst>
      <p:ext uri="{BB962C8B-B14F-4D97-AF65-F5344CB8AC3E}">
        <p14:creationId xmlns="" xmlns:p14="http://schemas.microsoft.com/office/powerpoint/2010/main" val="394974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10655" t="11491" r="11852" b="3894"/>
          <a:stretch/>
        </p:blipFill>
        <p:spPr>
          <a:xfrm>
            <a:off x="1447800" y="533400"/>
            <a:ext cx="6517453" cy="5499101"/>
          </a:xfrm>
          <a:prstGeom prst="rect">
            <a:avLst/>
          </a:prstGeom>
        </p:spPr>
      </p:pic>
    </p:spTree>
    <p:extLst>
      <p:ext uri="{BB962C8B-B14F-4D97-AF65-F5344CB8AC3E}">
        <p14:creationId xmlns="" xmlns:p14="http://schemas.microsoft.com/office/powerpoint/2010/main" val="59194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66215"/>
            <a:ext cx="8686800" cy="5632311"/>
          </a:xfrm>
          <a:prstGeom prst="rect">
            <a:avLst/>
          </a:prstGeom>
        </p:spPr>
        <p:txBody>
          <a:bodyPr wrap="square">
            <a:spAutoFit/>
          </a:bodyPr>
          <a:lstStyle/>
          <a:p>
            <a:pPr algn="just" eaLnBrk="0"/>
            <a:r>
              <a:rPr lang="en-US" b="1" dirty="0"/>
              <a:t>Discussion Topics:</a:t>
            </a:r>
            <a:endParaRPr lang="en-US" sz="1200" dirty="0"/>
          </a:p>
          <a:p>
            <a:pPr marL="742950" lvl="1" indent="-285750" algn="just" eaLnBrk="0">
              <a:buFont typeface="Arial" panose="020B0604020202020204" pitchFamily="34" charset="0"/>
              <a:buChar char="•"/>
            </a:pPr>
            <a:r>
              <a:rPr lang="en-US" dirty="0"/>
              <a:t>The reason for firewalls in buildings.</a:t>
            </a:r>
            <a:endParaRPr lang="en-US" sz="1200" dirty="0"/>
          </a:p>
          <a:p>
            <a:pPr marL="742950" lvl="1" indent="-285750" algn="just" eaLnBrk="0">
              <a:buFont typeface="Arial" panose="020B0604020202020204" pitchFamily="34" charset="0"/>
              <a:buChar char="•"/>
            </a:pPr>
            <a:r>
              <a:rPr lang="en-US" dirty="0"/>
              <a:t>Fire resistance ratings.</a:t>
            </a:r>
            <a:endParaRPr lang="en-US" sz="1200" dirty="0"/>
          </a:p>
          <a:p>
            <a:pPr marL="742950" lvl="1" indent="-285750" algn="just" eaLnBrk="0">
              <a:buFont typeface="Arial" panose="020B0604020202020204" pitchFamily="34" charset="0"/>
              <a:buChar char="•"/>
            </a:pPr>
            <a:r>
              <a:rPr lang="en-US" dirty="0"/>
              <a:t>Construction restrictions.</a:t>
            </a:r>
            <a:endParaRPr lang="en-US" sz="1200" dirty="0"/>
          </a:p>
          <a:p>
            <a:pPr marL="742950" lvl="1" indent="-285750" algn="just" eaLnBrk="0">
              <a:buFont typeface="Arial" panose="020B0604020202020204" pitchFamily="34" charset="0"/>
              <a:buChar char="•"/>
            </a:pPr>
            <a:r>
              <a:rPr lang="en-US" dirty="0"/>
              <a:t>Differences between firewalls, barriers, and partitions.</a:t>
            </a:r>
            <a:endParaRPr lang="en-US" sz="1200" dirty="0"/>
          </a:p>
          <a:p>
            <a:pPr algn="just" eaLnBrk="0"/>
            <a:endParaRPr lang="en-US" b="1" dirty="0"/>
          </a:p>
          <a:p>
            <a:pPr algn="just" eaLnBrk="0"/>
            <a:r>
              <a:rPr lang="en-US" b="1" dirty="0"/>
              <a:t>Learning Objectives:</a:t>
            </a:r>
            <a:endParaRPr lang="en-US" sz="1200" dirty="0"/>
          </a:p>
          <a:p>
            <a:pPr marL="742950" lvl="1" indent="-285750" algn="just" eaLnBrk="0">
              <a:buFont typeface="Arial" panose="020B0604020202020204" pitchFamily="34" charset="0"/>
              <a:buChar char="•"/>
            </a:pPr>
            <a:r>
              <a:rPr lang="en-US" dirty="0"/>
              <a:t>Provide a basic understanding of the distinctions between a firewall, fire barrier and fire partition.</a:t>
            </a:r>
            <a:endParaRPr lang="en-US" sz="1200" dirty="0"/>
          </a:p>
          <a:p>
            <a:pPr marL="742950" lvl="1" indent="-285750" algn="just" eaLnBrk="0">
              <a:buFont typeface="Arial" panose="020B0604020202020204" pitchFamily="34" charset="0"/>
              <a:buChar char="•"/>
            </a:pPr>
            <a:r>
              <a:rPr lang="en-US" dirty="0"/>
              <a:t>Delineate the differences in both the design and ratings of the four major types of firewalls.</a:t>
            </a:r>
            <a:endParaRPr lang="en-US" sz="1200" dirty="0"/>
          </a:p>
          <a:p>
            <a:pPr marL="742950" lvl="1" indent="-285750" algn="just" eaLnBrk="0">
              <a:buFont typeface="Arial" panose="020B0604020202020204" pitchFamily="34" charset="0"/>
              <a:buChar char="•"/>
            </a:pPr>
            <a:r>
              <a:rPr lang="en-US" dirty="0"/>
              <a:t>Provide recommendations concerning the construction requirements of firewalls.</a:t>
            </a:r>
            <a:endParaRPr lang="en-US" sz="1200" dirty="0"/>
          </a:p>
          <a:p>
            <a:pPr marL="742950" lvl="1" indent="-285750" algn="just" eaLnBrk="0">
              <a:buFont typeface="Arial" panose="020B0604020202020204" pitchFamily="34" charset="0"/>
              <a:buChar char="•"/>
            </a:pPr>
            <a:r>
              <a:rPr lang="en-US" dirty="0"/>
              <a:t>Describe restrictions on openings and penetrations in firewalls.</a:t>
            </a:r>
            <a:endParaRPr lang="en-US" sz="1200" dirty="0"/>
          </a:p>
          <a:p>
            <a:pPr algn="just" eaLnBrk="0"/>
            <a:endParaRPr lang="en-US" b="1" dirty="0"/>
          </a:p>
          <a:p>
            <a:pPr algn="just" eaLnBrk="0"/>
            <a:r>
              <a:rPr lang="en-US" b="1" dirty="0"/>
              <a:t>Course Benefits:</a:t>
            </a:r>
            <a:endParaRPr lang="en-US" sz="1200" dirty="0"/>
          </a:p>
          <a:p>
            <a:pPr marL="742950" lvl="1" indent="-285750" algn="just" eaLnBrk="0">
              <a:buFont typeface="Arial" panose="020B0604020202020204" pitchFamily="34" charset="0"/>
              <a:buChar char="•"/>
            </a:pPr>
            <a:r>
              <a:rPr lang="en-US" dirty="0"/>
              <a:t>Enable a design professional to understand the basic types of firewalls used in buildings.</a:t>
            </a:r>
            <a:endParaRPr lang="en-US" sz="1200" dirty="0"/>
          </a:p>
          <a:p>
            <a:pPr marL="742950" lvl="1" indent="-285750" algn="just" eaLnBrk="0">
              <a:buFont typeface="Arial" panose="020B0604020202020204" pitchFamily="34" charset="0"/>
              <a:buChar char="•"/>
            </a:pPr>
            <a:r>
              <a:rPr lang="en-US" dirty="0"/>
              <a:t>Enable the participants to become familiar with the restrictions associated with openings and penetrations in firewalls.</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ksaldivar\Desktop\Fire walls CAD &amp; PDF\Firewall figure JPEGs\FIGURE 3.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4054" b="20734"/>
          <a:stretch/>
        </p:blipFill>
        <p:spPr bwMode="auto">
          <a:xfrm>
            <a:off x="914399" y="1524000"/>
            <a:ext cx="7395883" cy="372687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Content Placeholder 2"/>
          <p:cNvSpPr>
            <a:spLocks noGrp="1"/>
          </p:cNvSpPr>
          <p:nvPr>
            <p:ph idx="1"/>
          </p:nvPr>
        </p:nvSpPr>
        <p:spPr>
          <a:xfrm>
            <a:off x="457200" y="540707"/>
            <a:ext cx="2362200" cy="533400"/>
          </a:xfrm>
        </p:spPr>
        <p:txBody>
          <a:bodyPr>
            <a:normAutofit/>
          </a:bodyPr>
          <a:lstStyle/>
          <a:p>
            <a:pPr marL="0" indent="0">
              <a:buNone/>
            </a:pPr>
            <a:r>
              <a:rPr lang="en-US" sz="1800" b="1" u="sng" dirty="0"/>
              <a:t>Extension Walls</a:t>
            </a:r>
            <a:r>
              <a:rPr lang="en-US" sz="1800" dirty="0"/>
              <a:t>:</a:t>
            </a:r>
          </a:p>
        </p:txBody>
      </p:sp>
    </p:spTree>
    <p:extLst>
      <p:ext uri="{BB962C8B-B14F-4D97-AF65-F5344CB8AC3E}">
        <p14:creationId xmlns="" xmlns:p14="http://schemas.microsoft.com/office/powerpoint/2010/main" val="507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399" y="528543"/>
            <a:ext cx="2590800" cy="369332"/>
          </a:xfrm>
          <a:prstGeom prst="rect">
            <a:avLst/>
          </a:prstGeom>
        </p:spPr>
        <p:txBody>
          <a:bodyPr wrap="square">
            <a:spAutoFit/>
          </a:bodyPr>
          <a:lstStyle/>
          <a:p>
            <a:pPr marL="0" indent="0">
              <a:buNone/>
            </a:pPr>
            <a:r>
              <a:rPr lang="en-US" b="1" dirty="0"/>
              <a:t>Horizontal Continuity:</a:t>
            </a:r>
            <a:endParaRPr lang="en-US" dirty="0"/>
          </a:p>
        </p:txBody>
      </p:sp>
      <p:sp>
        <p:nvSpPr>
          <p:cNvPr id="3" name="Rectangle 2"/>
          <p:cNvSpPr/>
          <p:nvPr/>
        </p:nvSpPr>
        <p:spPr>
          <a:xfrm>
            <a:off x="895947" y="2209800"/>
            <a:ext cx="7620000" cy="1200329"/>
          </a:xfrm>
          <a:prstGeom prst="rect">
            <a:avLst/>
          </a:prstGeom>
        </p:spPr>
        <p:txBody>
          <a:bodyPr wrap="square">
            <a:spAutoFit/>
          </a:bodyPr>
          <a:lstStyle/>
          <a:p>
            <a:pPr algn="just"/>
            <a:r>
              <a:rPr lang="en-US" dirty="0">
                <a:latin typeface="+mn-lt"/>
              </a:rPr>
              <a:t>Firewalls shall be continuous from exterior wall to exterior wall and extend a minimum of 18-inches beyond the exterior face of the exterior walls unless the exterior wall has a fire rating of at least 1-hour for a distance of 4-feet on both sides of the intersection with the firewall. </a:t>
            </a:r>
            <a:r>
              <a:rPr lang="en-US" dirty="0">
                <a:latin typeface="Times New Roman" panose="02020603050405020304" pitchFamily="18" charset="0"/>
              </a:rPr>
              <a:t> </a:t>
            </a:r>
            <a:endParaRPr lang="en-US" dirty="0"/>
          </a:p>
        </p:txBody>
      </p:sp>
      <p:sp>
        <p:nvSpPr>
          <p:cNvPr id="6" name="Rectangle 5"/>
          <p:cNvSpPr/>
          <p:nvPr/>
        </p:nvSpPr>
        <p:spPr>
          <a:xfrm>
            <a:off x="2928704" y="3886200"/>
            <a:ext cx="3134191" cy="369332"/>
          </a:xfrm>
          <a:prstGeom prst="rect">
            <a:avLst/>
          </a:prstGeom>
        </p:spPr>
        <p:txBody>
          <a:bodyPr wrap="none">
            <a:spAutoFit/>
          </a:bodyPr>
          <a:lstStyle/>
          <a:p>
            <a:r>
              <a:rPr lang="en-US" dirty="0"/>
              <a:t>Section 706.5.2 of 2012 IBC</a:t>
            </a:r>
          </a:p>
        </p:txBody>
      </p:sp>
      <p:sp>
        <p:nvSpPr>
          <p:cNvPr id="7" name="Rectangle 6"/>
          <p:cNvSpPr/>
          <p:nvPr/>
        </p:nvSpPr>
        <p:spPr>
          <a:xfrm>
            <a:off x="1198352" y="4343400"/>
            <a:ext cx="6851374" cy="923330"/>
          </a:xfrm>
          <a:prstGeom prst="rect">
            <a:avLst/>
          </a:prstGeom>
        </p:spPr>
        <p:txBody>
          <a:bodyPr wrap="square">
            <a:spAutoFit/>
          </a:bodyPr>
          <a:lstStyle/>
          <a:p>
            <a:pPr algn="just"/>
            <a:r>
              <a:rPr lang="en-US" dirty="0">
                <a:latin typeface="+mn-lt"/>
              </a:rPr>
              <a:t>Firewalls shall extend to the outer edge of horizontal projecting elements such as balconies, roof overhangs, canopies, marquees, etc., that are within 4-feet of the firewall.</a:t>
            </a:r>
            <a:endParaRPr lang="en-US" dirty="0">
              <a:effectLst/>
              <a:latin typeface="+mn-lt"/>
            </a:endParaRPr>
          </a:p>
        </p:txBody>
      </p:sp>
      <p:sp>
        <p:nvSpPr>
          <p:cNvPr id="4" name="Rectangle 3"/>
          <p:cNvSpPr/>
          <p:nvPr/>
        </p:nvSpPr>
        <p:spPr>
          <a:xfrm>
            <a:off x="3056943" y="1644401"/>
            <a:ext cx="2877711" cy="369332"/>
          </a:xfrm>
          <a:prstGeom prst="rect">
            <a:avLst/>
          </a:prstGeom>
        </p:spPr>
        <p:txBody>
          <a:bodyPr wrap="none">
            <a:spAutoFit/>
          </a:bodyPr>
          <a:lstStyle/>
          <a:p>
            <a:pPr marL="0" indent="0">
              <a:buNone/>
            </a:pPr>
            <a:r>
              <a:rPr lang="en-US" dirty="0"/>
              <a:t>Section 706.5 of 2012 IBC</a:t>
            </a:r>
          </a:p>
        </p:txBody>
      </p:sp>
    </p:spTree>
    <p:extLst>
      <p:ext uri="{BB962C8B-B14F-4D97-AF65-F5344CB8AC3E}">
        <p14:creationId xmlns="" xmlns:p14="http://schemas.microsoft.com/office/powerpoint/2010/main" val="2062612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87868"/>
            <a:ext cx="6400800" cy="369332"/>
          </a:xfrm>
          <a:prstGeom prst="rect">
            <a:avLst/>
          </a:prstGeom>
        </p:spPr>
        <p:txBody>
          <a:bodyPr wrap="square">
            <a:spAutoFit/>
          </a:bodyPr>
          <a:lstStyle/>
          <a:p>
            <a:pPr marL="0" indent="0">
              <a:buNone/>
            </a:pPr>
            <a:r>
              <a:rPr lang="en-US" b="1" dirty="0"/>
              <a:t>Vertical Continuity of Firewalls:</a:t>
            </a:r>
            <a:r>
              <a:rPr lang="en-US" dirty="0"/>
              <a:t> Section 706.6 of 2012 IBC</a:t>
            </a:r>
          </a:p>
        </p:txBody>
      </p:sp>
      <p:sp>
        <p:nvSpPr>
          <p:cNvPr id="2" name="Rectangle 1"/>
          <p:cNvSpPr/>
          <p:nvPr/>
        </p:nvSpPr>
        <p:spPr>
          <a:xfrm>
            <a:off x="685800" y="609600"/>
            <a:ext cx="7848600" cy="5355312"/>
          </a:xfrm>
          <a:prstGeom prst="rect">
            <a:avLst/>
          </a:prstGeom>
        </p:spPr>
        <p:txBody>
          <a:bodyPr wrap="square">
            <a:spAutoFit/>
          </a:bodyPr>
          <a:lstStyle/>
          <a:p>
            <a:pPr marL="342900" lvl="0" indent="-342900" algn="just" eaLnBrk="0">
              <a:buFont typeface="+mj-lt"/>
              <a:buAutoNum type="arabicPeriod"/>
            </a:pPr>
            <a:r>
              <a:rPr lang="en-US" dirty="0"/>
              <a:t>Stepped buildings in accordance with Section 706.6.1.</a:t>
            </a:r>
            <a:endParaRPr lang="en-US" sz="1200" dirty="0"/>
          </a:p>
          <a:p>
            <a:pPr marL="342900" indent="-342900" algn="just" eaLnBrk="0">
              <a:buFont typeface="+mj-lt"/>
              <a:buAutoNum type="arabicPeriod"/>
            </a:pPr>
            <a:endParaRPr lang="en-US" sz="1200" dirty="0"/>
          </a:p>
          <a:p>
            <a:pPr marL="342900" lvl="0" indent="-342900" algn="just" eaLnBrk="0">
              <a:buFont typeface="+mj-lt"/>
              <a:buAutoNum type="arabicPeriod"/>
            </a:pPr>
            <a:r>
              <a:rPr lang="en-US" dirty="0"/>
              <a:t>Two-hour fire-resistance-rated walls shall be permit­ted to terminate at the underside of the roof sheath­ing, deck or slab, provided:</a:t>
            </a:r>
            <a:endParaRPr lang="en-US" sz="1200" dirty="0"/>
          </a:p>
          <a:p>
            <a:pPr algn="just" eaLnBrk="0"/>
            <a:r>
              <a:rPr lang="en-US" dirty="0"/>
              <a:t> </a:t>
            </a:r>
            <a:endParaRPr lang="en-US" sz="1200" dirty="0"/>
          </a:p>
          <a:p>
            <a:pPr lvl="1" algn="just" eaLnBrk="0"/>
            <a:r>
              <a:rPr lang="en-US" dirty="0"/>
              <a:t>2.1. The lower roof assembly within 4 feet of the wall has not less than a 1-hour fire-resistance rating and the entire length and span of supporting elements for the rated roof assembly has a fire-resistance rating</a:t>
            </a:r>
            <a:r>
              <a:rPr lang="en-US" i="1" dirty="0"/>
              <a:t> </a:t>
            </a:r>
            <a:r>
              <a:rPr lang="en-US" dirty="0"/>
              <a:t>of not less than 1 hour.</a:t>
            </a:r>
          </a:p>
          <a:p>
            <a:pPr marL="800100" lvl="1" indent="-342900" algn="just" eaLnBrk="0">
              <a:buFont typeface="+mj-lt"/>
              <a:buAutoNum type="alphaLcPeriod"/>
            </a:pPr>
            <a:endParaRPr lang="en-US" sz="1200" dirty="0"/>
          </a:p>
          <a:p>
            <a:pPr lvl="1" algn="just" eaLnBrk="0"/>
            <a:r>
              <a:rPr lang="en-US" dirty="0"/>
              <a:t>2.2. Openings in the roof shall not be located within 4 feet of the fire wall.</a:t>
            </a:r>
          </a:p>
          <a:p>
            <a:pPr marL="800100" lvl="1" indent="-342900" algn="just" eaLnBrk="0">
              <a:buFont typeface="+mj-lt"/>
              <a:buAutoNum type="alphaLcPeriod"/>
            </a:pPr>
            <a:endParaRPr lang="en-US" sz="1200" dirty="0"/>
          </a:p>
          <a:p>
            <a:pPr lvl="1" algn="just" eaLnBrk="0"/>
            <a:r>
              <a:rPr lang="en-US" dirty="0"/>
              <a:t>2.3. Each building shall be provided with not less than a Class B roof covering.</a:t>
            </a:r>
            <a:endParaRPr lang="en-US" sz="1200" dirty="0"/>
          </a:p>
          <a:p>
            <a:pPr algn="just" eaLnBrk="0"/>
            <a:r>
              <a:rPr lang="en-US" dirty="0"/>
              <a:t> </a:t>
            </a:r>
            <a:endParaRPr lang="en-US" sz="1200" dirty="0"/>
          </a:p>
          <a:p>
            <a:pPr marL="342900" lvl="0" indent="-342900" algn="just" eaLnBrk="0">
              <a:buFont typeface="+mj-lt"/>
              <a:buAutoNum type="arabicPeriod" startAt="3"/>
            </a:pPr>
            <a:r>
              <a:rPr lang="en-US" dirty="0"/>
              <a:t>Walls shall be permitted to terminate at the under­side of noncombustible roof sheathing, deck or slabs where both buildings are provided with not less than a Class B roof covering. Openings in the roof shall not be located within 4 feet of the fire wall.</a:t>
            </a:r>
            <a:endParaRPr lang="en-US" sz="1200" dirty="0"/>
          </a:p>
        </p:txBody>
      </p:sp>
    </p:spTree>
    <p:extLst>
      <p:ext uri="{BB962C8B-B14F-4D97-AF65-F5344CB8AC3E}">
        <p14:creationId xmlns="" xmlns:p14="http://schemas.microsoft.com/office/powerpoint/2010/main" val="326780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0" y="1447800"/>
            <a:ext cx="5257800" cy="369332"/>
          </a:xfrm>
          <a:prstGeom prst="rect">
            <a:avLst/>
          </a:prstGeom>
        </p:spPr>
        <p:txBody>
          <a:bodyPr wrap="square">
            <a:spAutoFit/>
          </a:bodyPr>
          <a:lstStyle/>
          <a:p>
            <a:pPr marL="0" indent="0">
              <a:buNone/>
            </a:pPr>
            <a:r>
              <a:rPr lang="en-US" b="1" dirty="0"/>
              <a:t>Stepped Buildings:</a:t>
            </a:r>
            <a:r>
              <a:rPr lang="en-US" dirty="0"/>
              <a:t> Section 706.6.1 of 2012 IBC</a:t>
            </a:r>
          </a:p>
        </p:txBody>
      </p:sp>
      <p:sp>
        <p:nvSpPr>
          <p:cNvPr id="5" name="Rectangle 4"/>
          <p:cNvSpPr/>
          <p:nvPr/>
        </p:nvSpPr>
        <p:spPr>
          <a:xfrm>
            <a:off x="647700" y="2209800"/>
            <a:ext cx="7772400" cy="2565831"/>
          </a:xfrm>
          <a:prstGeom prst="rect">
            <a:avLst/>
          </a:prstGeom>
        </p:spPr>
        <p:txBody>
          <a:bodyPr wrap="square">
            <a:spAutoFit/>
          </a:bodyPr>
          <a:lstStyle/>
          <a:p>
            <a:pPr marL="0" marR="0" algn="just">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Where a firewall serves as an exterior wall for a building that separates adjacent buildings having different roof levels, the wall shall terminate at a point not less than 30 inches above the lower roof level, pro­vided the exterior wall for a height of 15 feet above the lower roof is not less than 1-hour fire-resistant rated construction from both sides with openings protected by fire assemblies having a fire protection rating of not less than 3/4-hour. </a:t>
            </a:r>
          </a:p>
          <a:p>
            <a:pPr marL="0" marR="0" algn="just">
              <a:lnSpc>
                <a:spcPct val="107000"/>
              </a:lnSpc>
              <a:spcBef>
                <a:spcPts val="0"/>
              </a:spcBef>
              <a:spcAft>
                <a:spcPts val="800"/>
              </a:spcAft>
            </a:pPr>
            <a:endParaRPr lang="en-US"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1452016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
            <a:ext cx="7772400" cy="6210418"/>
          </a:xfrm>
          <a:prstGeom prst="rect">
            <a:avLst/>
          </a:prstGeom>
        </p:spPr>
        <p:txBody>
          <a:bodyPr wrap="square">
            <a:spAutoFit/>
          </a:bodyPr>
          <a:lstStyle/>
          <a:p>
            <a:pPr marL="342900" marR="0" lvl="0" indent="-342900" algn="just" eaLnBrk="0">
              <a:lnSpc>
                <a:spcPct val="93000"/>
              </a:lnSpc>
              <a:spcBef>
                <a:spcPts val="360"/>
              </a:spcBef>
              <a:spcAft>
                <a:spcPts val="0"/>
              </a:spcAft>
              <a:buSzPts val="1800"/>
              <a:buFont typeface="+mj-lt"/>
              <a:buAutoNum type="arabicPeriod" startAt="4"/>
              <a:tabLst>
                <a:tab pos="457200" algn="l"/>
              </a:tabLst>
            </a:pPr>
            <a:r>
              <a:rPr lang="en-US" spc="5" dirty="0">
                <a:latin typeface="Arial" panose="020B0604020202020204" pitchFamily="34" charset="0"/>
                <a:ea typeface="Times New Roman" panose="02020603050405020304" pitchFamily="18" charset="0"/>
                <a:cs typeface="Times New Roman" panose="02020603050405020304" pitchFamily="18" charset="0"/>
              </a:rPr>
              <a:t>In buildings of Type III, IV and V construction, </a:t>
            </a:r>
            <a:r>
              <a:rPr lang="en-US" spc="-10" dirty="0">
                <a:latin typeface="Arial" panose="020B0604020202020204" pitchFamily="34" charset="0"/>
                <a:ea typeface="Times New Roman" panose="02020603050405020304" pitchFamily="18" charset="0"/>
                <a:cs typeface="Times New Roman" panose="02020603050405020304" pitchFamily="18" charset="0"/>
              </a:rPr>
              <a:t>walls shall be permitted to terminate at the underside </a:t>
            </a:r>
            <a:r>
              <a:rPr lang="en-US" spc="30" dirty="0">
                <a:latin typeface="Arial" panose="020B0604020202020204" pitchFamily="34" charset="0"/>
                <a:ea typeface="Times New Roman" panose="02020603050405020304" pitchFamily="18" charset="0"/>
                <a:cs typeface="Times New Roman" panose="02020603050405020304" pitchFamily="18" charset="0"/>
              </a:rPr>
              <a:t>of combustible roof sheathing or decks, provided:</a:t>
            </a:r>
            <a:endParaRPr lang="en-US" sz="1200" spc="30" dirty="0">
              <a:latin typeface="Times New Roman" panose="02020603050405020304" pitchFamily="18" charset="0"/>
              <a:ea typeface="Times New Roman" panose="02020603050405020304" pitchFamily="18" charset="0"/>
              <a:cs typeface="Times New Roman" panose="02020603050405020304" pitchFamily="18" charset="0"/>
            </a:endParaRPr>
          </a:p>
          <a:p>
            <a:pPr marL="228600" marR="0" eaLnBrk="0">
              <a:lnSpc>
                <a:spcPct val="92000"/>
              </a:lnSpc>
              <a:spcBef>
                <a:spcPts val="360"/>
              </a:spcBef>
              <a:spcAft>
                <a:spcPts val="180"/>
              </a:spcAft>
            </a:pPr>
            <a:r>
              <a:rPr lang="en-US" spc="5" dirty="0">
                <a:latin typeface="Arial" panose="020B060402020202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R="0" lvl="1" eaLnBrk="0">
              <a:lnSpc>
                <a:spcPct val="92000"/>
              </a:lnSpc>
              <a:spcBef>
                <a:spcPts val="360"/>
              </a:spcBef>
              <a:spcAft>
                <a:spcPts val="180"/>
              </a:spcAft>
            </a:pPr>
            <a:r>
              <a:rPr lang="en-US" spc="5" dirty="0">
                <a:latin typeface="Arial" panose="020B0604020202020204" pitchFamily="34" charset="0"/>
                <a:ea typeface="Times New Roman" panose="02020603050405020304" pitchFamily="18" charset="0"/>
              </a:rPr>
              <a:t>4.1. There are no openings in the roof within 4 </a:t>
            </a:r>
            <a:r>
              <a:rPr lang="en-US" spc="10" dirty="0">
                <a:latin typeface="Arial" panose="020B0604020202020204" pitchFamily="34" charset="0"/>
                <a:ea typeface="Times New Roman" panose="02020603050405020304" pitchFamily="18" charset="0"/>
              </a:rPr>
              <a:t>feet of the fire wall.</a:t>
            </a:r>
          </a:p>
          <a:p>
            <a:pPr marL="742950" marR="0" lvl="1" indent="-285750" eaLnBrk="0">
              <a:lnSpc>
                <a:spcPct val="92000"/>
              </a:lnSpc>
              <a:spcBef>
                <a:spcPts val="360"/>
              </a:spcBef>
              <a:spcAft>
                <a:spcPts val="180"/>
              </a:spcAft>
              <a:buFont typeface="+mj-lt"/>
              <a:buAutoNum type="alphaLcPeriod"/>
            </a:pPr>
            <a:endParaRPr lang="en-US" sz="1200" dirty="0">
              <a:latin typeface="Times New Roman" panose="02020603050405020304" pitchFamily="18" charset="0"/>
              <a:ea typeface="Times New Roman" panose="02020603050405020304" pitchFamily="18" charset="0"/>
            </a:endParaRPr>
          </a:p>
          <a:p>
            <a:pPr marR="0" lvl="1" eaLnBrk="0">
              <a:lnSpc>
                <a:spcPct val="92000"/>
              </a:lnSpc>
              <a:spcBef>
                <a:spcPts val="360"/>
              </a:spcBef>
              <a:spcAft>
                <a:spcPts val="180"/>
              </a:spcAft>
            </a:pPr>
            <a:r>
              <a:rPr lang="en-US" spc="-15" dirty="0">
                <a:latin typeface="Arial" panose="020B0604020202020204" pitchFamily="34" charset="0"/>
                <a:ea typeface="Times New Roman" panose="02020603050405020304" pitchFamily="18" charset="0"/>
              </a:rPr>
              <a:t>4.2.  The roof is covered with a minimum Class B </a:t>
            </a:r>
            <a:r>
              <a:rPr lang="en-US" dirty="0">
                <a:latin typeface="Arial" panose="020B0604020202020204" pitchFamily="34" charset="0"/>
                <a:ea typeface="Times New Roman" panose="02020603050405020304" pitchFamily="18" charset="0"/>
              </a:rPr>
              <a:t>roof covering.</a:t>
            </a:r>
          </a:p>
          <a:p>
            <a:pPr marR="0" lvl="1" eaLnBrk="0">
              <a:lnSpc>
                <a:spcPct val="92000"/>
              </a:lnSpc>
              <a:spcBef>
                <a:spcPts val="360"/>
              </a:spcBef>
              <a:spcAft>
                <a:spcPts val="180"/>
              </a:spcAft>
            </a:pPr>
            <a:endParaRPr lang="en-US" sz="1200" dirty="0">
              <a:latin typeface="Times New Roman" panose="02020603050405020304" pitchFamily="18" charset="0"/>
              <a:ea typeface="Times New Roman" panose="02020603050405020304" pitchFamily="18" charset="0"/>
            </a:endParaRPr>
          </a:p>
          <a:p>
            <a:pPr marR="0" lvl="1" eaLnBrk="0">
              <a:lnSpc>
                <a:spcPct val="92000"/>
              </a:lnSpc>
              <a:spcBef>
                <a:spcPts val="360"/>
              </a:spcBef>
              <a:spcAft>
                <a:spcPts val="180"/>
              </a:spcAft>
            </a:pPr>
            <a:r>
              <a:rPr lang="en-US" spc="-10" dirty="0">
                <a:latin typeface="Arial" panose="020B0604020202020204" pitchFamily="34" charset="0"/>
                <a:ea typeface="Times New Roman" panose="02020603050405020304" pitchFamily="18" charset="0"/>
              </a:rPr>
              <a:t>4.3.  The roof sheathing or deck is constructed of </a:t>
            </a:r>
            <a:r>
              <a:rPr lang="en-US" dirty="0">
                <a:latin typeface="Arial" panose="020B0604020202020204" pitchFamily="34" charset="0"/>
                <a:ea typeface="Times New Roman" panose="02020603050405020304" pitchFamily="18" charset="0"/>
              </a:rPr>
              <a:t>fire-retardant-treated wood for a distance of </a:t>
            </a:r>
            <a:r>
              <a:rPr lang="en-US" spc="-10" dirty="0">
                <a:latin typeface="Arial" panose="020B0604020202020204" pitchFamily="34" charset="0"/>
                <a:ea typeface="Times New Roman" panose="02020603050405020304" pitchFamily="18" charset="0"/>
              </a:rPr>
              <a:t>4 feet on both sides of the wall or </a:t>
            </a:r>
            <a:r>
              <a:rPr lang="en-US" spc="-20" dirty="0">
                <a:latin typeface="Arial" panose="020B0604020202020204" pitchFamily="34" charset="0"/>
                <a:ea typeface="Times New Roman" panose="02020603050405020304" pitchFamily="18" charset="0"/>
              </a:rPr>
              <a:t>the roof is protected with </a:t>
            </a:r>
            <a:r>
              <a:rPr lang="en-US" spc="-20" baseline="30000" dirty="0">
                <a:latin typeface="Arial" panose="020B0604020202020204" pitchFamily="34" charset="0"/>
                <a:ea typeface="Times New Roman" panose="02020603050405020304" pitchFamily="18" charset="0"/>
              </a:rPr>
              <a:t>5</a:t>
            </a:r>
            <a:r>
              <a:rPr lang="en-US" spc="-20" dirty="0">
                <a:latin typeface="Arial" panose="020B0604020202020204" pitchFamily="34" charset="0"/>
                <a:ea typeface="Times New Roman" panose="02020603050405020304" pitchFamily="18" charset="0"/>
              </a:rPr>
              <a:t>/</a:t>
            </a:r>
            <a:r>
              <a:rPr lang="en-US" spc="-20" baseline="-25000" dirty="0">
                <a:latin typeface="Arial" panose="020B0604020202020204" pitchFamily="34" charset="0"/>
                <a:ea typeface="Times New Roman" panose="02020603050405020304" pitchFamily="18" charset="0"/>
              </a:rPr>
              <a:t>8</a:t>
            </a:r>
            <a:r>
              <a:rPr lang="en-US" spc="-20" dirty="0">
                <a:latin typeface="Arial" panose="020B0604020202020204" pitchFamily="34" charset="0"/>
                <a:ea typeface="Times New Roman" panose="02020603050405020304" pitchFamily="18" charset="0"/>
              </a:rPr>
              <a:t>-inch </a:t>
            </a:r>
            <a:r>
              <a:rPr lang="en-US" spc="-10" dirty="0">
                <a:latin typeface="Arial" panose="020B0604020202020204" pitchFamily="34" charset="0"/>
                <a:ea typeface="Times New Roman" panose="02020603050405020304" pitchFamily="18" charset="0"/>
              </a:rPr>
              <a:t>Type X gypsum board directly beneath the </a:t>
            </a:r>
            <a:r>
              <a:rPr lang="en-US" spc="-25" dirty="0">
                <a:latin typeface="Arial" panose="020B0604020202020204" pitchFamily="34" charset="0"/>
                <a:ea typeface="Times New Roman" panose="02020603050405020304" pitchFamily="18" charset="0"/>
              </a:rPr>
              <a:t>underside of the roof sheathing or deck, sup­</a:t>
            </a:r>
            <a:r>
              <a:rPr lang="en-US" spc="15" dirty="0">
                <a:latin typeface="Arial" panose="020B0604020202020204" pitchFamily="34" charset="0"/>
                <a:ea typeface="Times New Roman" panose="02020603050405020304" pitchFamily="18" charset="0"/>
              </a:rPr>
              <a:t>ported by a minimum of 2-inch </a:t>
            </a:r>
            <a:r>
              <a:rPr lang="en-US" spc="-5" dirty="0">
                <a:latin typeface="Arial" panose="020B0604020202020204" pitchFamily="34" charset="0"/>
                <a:ea typeface="Times New Roman" panose="02020603050405020304" pitchFamily="18" charset="0"/>
              </a:rPr>
              <a:t>nominal ledgers attached to the sides of the </a:t>
            </a:r>
            <a:r>
              <a:rPr lang="en-US" dirty="0">
                <a:latin typeface="Arial" panose="020B0604020202020204" pitchFamily="34" charset="0"/>
                <a:ea typeface="Times New Roman" panose="02020603050405020304" pitchFamily="18" charset="0"/>
              </a:rPr>
              <a:t>roof framing members for a minimum dis­</a:t>
            </a:r>
            <a:r>
              <a:rPr lang="en-US" spc="5" dirty="0">
                <a:latin typeface="Arial" panose="020B0604020202020204" pitchFamily="34" charset="0"/>
                <a:ea typeface="Times New Roman" panose="02020603050405020304" pitchFamily="18" charset="0"/>
              </a:rPr>
              <a:t>tance of 4 feet on both sides of </a:t>
            </a:r>
            <a:r>
              <a:rPr lang="en-US" dirty="0">
                <a:latin typeface="Arial" panose="020B0604020202020204" pitchFamily="34" charset="0"/>
                <a:ea typeface="Times New Roman" panose="02020603050405020304" pitchFamily="18" charset="0"/>
              </a:rPr>
              <a:t>the fire wall.</a:t>
            </a:r>
            <a:endParaRPr lang="en-US" sz="1200" dirty="0">
              <a:latin typeface="Times New Roman" panose="02020603050405020304" pitchFamily="18" charset="0"/>
              <a:ea typeface="Times New Roman" panose="02020603050405020304" pitchFamily="18" charset="0"/>
            </a:endParaRPr>
          </a:p>
          <a:p>
            <a:pPr marL="914400" marR="0" eaLnBrk="0">
              <a:lnSpc>
                <a:spcPct val="92000"/>
              </a:lnSpc>
              <a:spcBef>
                <a:spcPts val="360"/>
              </a:spcBef>
              <a:spcAft>
                <a:spcPts val="180"/>
              </a:spcAft>
            </a:pPr>
            <a:r>
              <a:rPr lang="en-US" spc="10" dirty="0">
                <a:latin typeface="Arial" panose="020B060402020202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342900" marR="22860" lvl="0" indent="-342900" algn="just" eaLnBrk="0">
              <a:lnSpc>
                <a:spcPct val="95000"/>
              </a:lnSpc>
              <a:spcBef>
                <a:spcPts val="0"/>
              </a:spcBef>
              <a:spcAft>
                <a:spcPts val="0"/>
              </a:spcAft>
              <a:buSzPts val="1800"/>
              <a:buFont typeface="+mj-lt"/>
              <a:buAutoNum type="arabicPeriod" startAt="5"/>
              <a:tabLst>
                <a:tab pos="502920" algn="l"/>
              </a:tabLst>
            </a:pPr>
            <a:r>
              <a:rPr lang="en-US" spc="30" dirty="0">
                <a:latin typeface="Arial" panose="020B0604020202020204" pitchFamily="34" charset="0"/>
                <a:ea typeface="Times New Roman" panose="02020603050405020304" pitchFamily="18" charset="0"/>
                <a:cs typeface="Times New Roman" panose="02020603050405020304" pitchFamily="18" charset="0"/>
              </a:rPr>
              <a:t>In buildings designed in accordance with Section </a:t>
            </a:r>
            <a:r>
              <a:rPr lang="en-US" spc="-25" dirty="0">
                <a:latin typeface="Arial" panose="020B0604020202020204" pitchFamily="34" charset="0"/>
                <a:ea typeface="Times New Roman" panose="02020603050405020304" pitchFamily="18" charset="0"/>
                <a:cs typeface="Times New Roman" panose="02020603050405020304" pitchFamily="18" charset="0"/>
              </a:rPr>
              <a:t>510.2, fire walls</a:t>
            </a:r>
            <a:r>
              <a:rPr lang="en-US" i="1" spc="-25" dirty="0">
                <a:latin typeface="Arial" panose="020B0604020202020204" pitchFamily="34" charset="0"/>
                <a:ea typeface="Times New Roman" panose="02020603050405020304" pitchFamily="18" charset="0"/>
                <a:cs typeface="Times New Roman" panose="02020603050405020304" pitchFamily="18" charset="0"/>
              </a:rPr>
              <a:t> </a:t>
            </a:r>
            <a:r>
              <a:rPr lang="en-US" spc="-25" dirty="0">
                <a:latin typeface="Arial" panose="020B0604020202020204" pitchFamily="34" charset="0"/>
                <a:ea typeface="Times New Roman" panose="02020603050405020304" pitchFamily="18" charset="0"/>
                <a:cs typeface="Times New Roman" panose="02020603050405020304" pitchFamily="18" charset="0"/>
              </a:rPr>
              <a:t>located above the 3-hour horizontal assembly</a:t>
            </a:r>
            <a:r>
              <a:rPr lang="en-US" i="1" spc="-25" dirty="0">
                <a:latin typeface="Arial" panose="020B0604020202020204" pitchFamily="34" charset="0"/>
                <a:ea typeface="Times New Roman" panose="02020603050405020304" pitchFamily="18" charset="0"/>
                <a:cs typeface="Times New Roman" panose="02020603050405020304" pitchFamily="18" charset="0"/>
              </a:rPr>
              <a:t> </a:t>
            </a:r>
            <a:r>
              <a:rPr lang="en-US" spc="-25" dirty="0">
                <a:latin typeface="Arial" panose="020B0604020202020204" pitchFamily="34" charset="0"/>
                <a:ea typeface="Times New Roman" panose="02020603050405020304" pitchFamily="18" charset="0"/>
                <a:cs typeface="Times New Roman" panose="02020603050405020304" pitchFamily="18" charset="0"/>
              </a:rPr>
              <a:t>required by Section 510.2, Item 1 shall be permitted to extend from the top of this horizontal </a:t>
            </a:r>
            <a:r>
              <a:rPr lang="en-US" spc="30" dirty="0">
                <a:latin typeface="Arial" panose="020B0604020202020204" pitchFamily="34" charset="0"/>
                <a:ea typeface="Times New Roman" panose="02020603050405020304" pitchFamily="18" charset="0"/>
                <a:cs typeface="Times New Roman" panose="02020603050405020304" pitchFamily="18" charset="0"/>
              </a:rPr>
              <a:t>assembly.</a:t>
            </a:r>
          </a:p>
          <a:p>
            <a:pPr marR="22860" lvl="0" algn="just" eaLnBrk="0">
              <a:lnSpc>
                <a:spcPct val="95000"/>
              </a:lnSpc>
              <a:spcBef>
                <a:spcPts val="0"/>
              </a:spcBef>
              <a:spcAft>
                <a:spcPts val="0"/>
              </a:spcAft>
              <a:buSzPts val="1800"/>
              <a:tabLst>
                <a:tab pos="502920" algn="l"/>
              </a:tabLst>
            </a:pPr>
            <a:endParaRPr lang="en-US" spc="30" dirty="0">
              <a:latin typeface="Arial" panose="020B0604020202020204" pitchFamily="34" charset="0"/>
              <a:ea typeface="Times New Roman" panose="02020603050405020304" pitchFamily="18" charset="0"/>
              <a:cs typeface="Times New Roman" panose="02020603050405020304" pitchFamily="18" charset="0"/>
            </a:endParaRPr>
          </a:p>
          <a:p>
            <a:pPr marL="342900" marR="22860" lvl="0" indent="-342900" algn="just" eaLnBrk="0">
              <a:lnSpc>
                <a:spcPct val="95000"/>
              </a:lnSpc>
              <a:spcBef>
                <a:spcPts val="0"/>
              </a:spcBef>
              <a:spcAft>
                <a:spcPts val="0"/>
              </a:spcAft>
              <a:buSzPts val="1800"/>
              <a:buFont typeface="+mj-lt"/>
              <a:buAutoNum type="arabicPeriod" startAt="6"/>
              <a:tabLst>
                <a:tab pos="502920" algn="l"/>
              </a:tabLst>
            </a:pPr>
            <a:r>
              <a:rPr lang="en-US" spc="-10" dirty="0">
                <a:latin typeface="Arial" panose="020B0604020202020204" pitchFamily="34" charset="0"/>
                <a:ea typeface="Times New Roman" panose="02020603050405020304" pitchFamily="18" charset="0"/>
                <a:cs typeface="Times New Roman" panose="02020603050405020304" pitchFamily="18" charset="0"/>
              </a:rPr>
              <a:t>Buildings with sloped roofs in accordance with Sec­</a:t>
            </a:r>
            <a:r>
              <a:rPr lang="en-US" spc="30" dirty="0">
                <a:latin typeface="Arial" panose="020B0604020202020204" pitchFamily="34" charset="0"/>
                <a:ea typeface="Times New Roman" panose="02020603050405020304" pitchFamily="18" charset="0"/>
                <a:cs typeface="Times New Roman" panose="02020603050405020304" pitchFamily="18" charset="0"/>
              </a:rPr>
              <a:t>tion 706.6.2.</a:t>
            </a:r>
            <a:endParaRPr lang="en-US" sz="1200" spc="3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29018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5024" y="457200"/>
            <a:ext cx="7518400" cy="5638800"/>
          </a:xfrm>
          <a:prstGeom prst="rect">
            <a:avLst/>
          </a:prstGeom>
        </p:spPr>
      </p:pic>
      <p:sp>
        <p:nvSpPr>
          <p:cNvPr id="4" name="Rectangle 3"/>
          <p:cNvSpPr/>
          <p:nvPr/>
        </p:nvSpPr>
        <p:spPr>
          <a:xfrm>
            <a:off x="3489594" y="6222807"/>
            <a:ext cx="2209259" cy="276999"/>
          </a:xfrm>
          <a:prstGeom prst="rect">
            <a:avLst/>
          </a:prstGeom>
        </p:spPr>
        <p:txBody>
          <a:bodyPr wrap="none">
            <a:spAutoFit/>
          </a:bodyPr>
          <a:lstStyle/>
          <a:p>
            <a:r>
              <a:rPr lang="en-US" sz="1200" dirty="0"/>
              <a:t>Source: KD Construction, Inc.</a:t>
            </a:r>
          </a:p>
        </p:txBody>
      </p:sp>
    </p:spTree>
    <p:extLst>
      <p:ext uri="{BB962C8B-B14F-4D97-AF65-F5344CB8AC3E}">
        <p14:creationId xmlns="" xmlns:p14="http://schemas.microsoft.com/office/powerpoint/2010/main" val="1531517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1600200" y="609602"/>
            <a:ext cx="6408266" cy="548639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457200" y="152401"/>
            <a:ext cx="8229600" cy="457200"/>
          </a:xfrm>
        </p:spPr>
        <p:txBody>
          <a:bodyPr>
            <a:normAutofit/>
          </a:bodyPr>
          <a:lstStyle/>
          <a:p>
            <a:pPr marL="0" indent="0">
              <a:buNone/>
            </a:pPr>
            <a:r>
              <a:rPr lang="en-US" sz="1800" b="1" u="sng" dirty="0"/>
              <a:t>Freestanding or Cantilevered Firewalls</a:t>
            </a:r>
            <a:r>
              <a:rPr lang="en-US" sz="1600" b="1" dirty="0"/>
              <a:t>:</a:t>
            </a:r>
            <a:endParaRPr lang="en-US" b="1" dirty="0"/>
          </a:p>
        </p:txBody>
      </p:sp>
    </p:spTree>
    <p:extLst>
      <p:ext uri="{BB962C8B-B14F-4D97-AF65-F5344CB8AC3E}">
        <p14:creationId xmlns="" xmlns:p14="http://schemas.microsoft.com/office/powerpoint/2010/main" val="98471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ksaldivar\Desktop\Fire walls CAD &amp; PDF\Firewall figure JPEGs\Figure 5A.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7396" t="11904" r="21841" b="15210"/>
          <a:stretch/>
        </p:blipFill>
        <p:spPr bwMode="auto">
          <a:xfrm>
            <a:off x="483789" y="872187"/>
            <a:ext cx="4214335" cy="467557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Documents and Settings\ksaldivar\Desktop\Fire walls CAD &amp; PDF\Firewall figure JPEGs\FIGURE 5B.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0883" r="15257" b="10422"/>
          <a:stretch/>
        </p:blipFill>
        <p:spPr bwMode="auto">
          <a:xfrm>
            <a:off x="4343400" y="1185796"/>
            <a:ext cx="4319753" cy="40483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77264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762000" y="1518745"/>
            <a:ext cx="7772400" cy="3266161"/>
          </a:xfrm>
        </p:spPr>
        <p:txBody>
          <a:bodyPr>
            <a:noAutofit/>
          </a:bodyPr>
          <a:lstStyle/>
          <a:p>
            <a:pPr marL="0" indent="0">
              <a:buNone/>
            </a:pPr>
            <a:r>
              <a:rPr lang="en-US" sz="1800" b="1" u="sng" dirty="0"/>
              <a:t>Freestanding Cantilevered Firewall Recommendations:</a:t>
            </a:r>
          </a:p>
          <a:p>
            <a:pPr marL="0" indent="0">
              <a:buNone/>
            </a:pPr>
            <a:endParaRPr lang="en-US" sz="1800" b="1" u="sng" dirty="0"/>
          </a:p>
          <a:p>
            <a:pPr>
              <a:buFont typeface="+mj-lt"/>
              <a:buAutoNum type="arabicPeriod"/>
            </a:pPr>
            <a:r>
              <a:rPr lang="en-US" sz="1800" dirty="0"/>
              <a:t>Design for a minimum uniform lateral load of 5 PSF from either side.</a:t>
            </a:r>
          </a:p>
          <a:p>
            <a:pPr>
              <a:buFont typeface="+mj-lt"/>
              <a:buAutoNum type="arabicPeriod"/>
            </a:pPr>
            <a:r>
              <a:rPr lang="en-US" sz="1800" dirty="0"/>
              <a:t>Cantilever walls should be securely fixed to their foundation.</a:t>
            </a:r>
          </a:p>
          <a:p>
            <a:pPr>
              <a:buFont typeface="+mj-lt"/>
              <a:buAutoNum type="arabicPeriod"/>
            </a:pPr>
            <a:r>
              <a:rPr lang="en-US" sz="1800" dirty="0"/>
              <a:t>Cantilever walls are not recommended in seismic areas. </a:t>
            </a:r>
          </a:p>
        </p:txBody>
      </p:sp>
    </p:spTree>
    <p:extLst>
      <p:ext uri="{BB962C8B-B14F-4D97-AF65-F5344CB8AC3E}">
        <p14:creationId xmlns="" xmlns:p14="http://schemas.microsoft.com/office/powerpoint/2010/main" val="1326843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384503" y="762001"/>
            <a:ext cx="8229600" cy="457199"/>
          </a:xfrm>
        </p:spPr>
        <p:txBody>
          <a:bodyPr>
            <a:normAutofit/>
          </a:bodyPr>
          <a:lstStyle/>
          <a:p>
            <a:pPr marL="0" indent="0">
              <a:buNone/>
            </a:pPr>
            <a:r>
              <a:rPr lang="en-US" sz="1800" dirty="0"/>
              <a:t>4. Provide clearance between the wall and the steel framing.</a:t>
            </a:r>
          </a:p>
        </p:txBody>
      </p:sp>
      <p:pic>
        <p:nvPicPr>
          <p:cNvPr id="3" name="Picture 2" descr="http://www.pdhonline.org/courses/g130/table1.gif"/>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 y="1352811"/>
            <a:ext cx="8229600" cy="4217922"/>
          </a:xfrm>
          <a:prstGeom prst="rect">
            <a:avLst/>
          </a:prstGeom>
          <a:noFill/>
          <a:ln>
            <a:noFill/>
          </a:ln>
        </p:spPr>
      </p:pic>
    </p:spTree>
    <p:extLst>
      <p:ext uri="{BB962C8B-B14F-4D97-AF65-F5344CB8AC3E}">
        <p14:creationId xmlns="" xmlns:p14="http://schemas.microsoft.com/office/powerpoint/2010/main" val="366290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67011" y="228599"/>
            <a:ext cx="7848600" cy="914401"/>
          </a:xfrm>
        </p:spPr>
        <p:txBody>
          <a:bodyPr>
            <a:normAutofit/>
          </a:bodyPr>
          <a:lstStyle/>
          <a:p>
            <a:pPr marL="0" indent="0" algn="just">
              <a:buNone/>
            </a:pPr>
            <a:r>
              <a:rPr lang="en-US" sz="1800" b="1" dirty="0"/>
              <a:t>Firewall Definition: </a:t>
            </a:r>
            <a:r>
              <a:rPr lang="en-US" sz="1800" dirty="0"/>
              <a:t>A fire-resistant structure that restricts the spread of fire and allows the collapse of the building on either side of the wall without allowing the collapse of the wall.</a:t>
            </a:r>
          </a:p>
        </p:txBody>
      </p:sp>
      <p:pic>
        <p:nvPicPr>
          <p:cNvPr id="5" name="Picture 4"/>
          <p:cNvPicPr/>
          <p:nvPr/>
        </p:nvPicPr>
        <p:blipFill rotWithShape="1">
          <a:blip r:embed="rId3">
            <a:extLst>
              <a:ext uri="{28A0092B-C50C-407E-A947-70E740481C1C}">
                <a14:useLocalDpi xmlns="" xmlns:a14="http://schemas.microsoft.com/office/drawing/2010/main" val="0"/>
              </a:ext>
            </a:extLst>
          </a:blip>
          <a:srcRect r="4091"/>
          <a:stretch/>
        </p:blipFill>
        <p:spPr>
          <a:xfrm>
            <a:off x="1482333" y="1218505"/>
            <a:ext cx="6254261" cy="4985014"/>
          </a:xfrm>
          <a:prstGeom prst="rect">
            <a:avLst/>
          </a:prstGeom>
        </p:spPr>
      </p:pic>
      <p:sp>
        <p:nvSpPr>
          <p:cNvPr id="6" name="Rectangle 5"/>
          <p:cNvSpPr/>
          <p:nvPr/>
        </p:nvSpPr>
        <p:spPr>
          <a:xfrm>
            <a:off x="2704463" y="6278435"/>
            <a:ext cx="3810000" cy="276999"/>
          </a:xfrm>
          <a:prstGeom prst="rect">
            <a:avLst/>
          </a:prstGeom>
        </p:spPr>
        <p:txBody>
          <a:bodyPr wrap="square">
            <a:spAutoFit/>
          </a:bodyPr>
          <a:lstStyle/>
          <a:p>
            <a:r>
              <a:rPr lang="en-US" sz="1200" dirty="0"/>
              <a:t>Source: Manitoba Masonry Contractor’s Association</a:t>
            </a:r>
          </a:p>
        </p:txBody>
      </p:sp>
    </p:spTree>
    <p:extLst>
      <p:ext uri="{BB962C8B-B14F-4D97-AF65-F5344CB8AC3E}">
        <p14:creationId xmlns="" xmlns:p14="http://schemas.microsoft.com/office/powerpoint/2010/main" val="1789252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ksaldivar\Desktop\Fire walls CAD &amp; PDF\Firewall figure JPEGs\FIGURE 7.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1624" t="11301" r="10827" b="12682"/>
          <a:stretch/>
        </p:blipFill>
        <p:spPr bwMode="auto">
          <a:xfrm>
            <a:off x="1143000" y="762000"/>
            <a:ext cx="6543704" cy="48474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1940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5106" t="11333" r="2168" b="9576"/>
          <a:stretch/>
        </p:blipFill>
        <p:spPr>
          <a:xfrm>
            <a:off x="1066800" y="762000"/>
            <a:ext cx="7112561" cy="4687824"/>
          </a:xfrm>
          <a:prstGeom prst="rect">
            <a:avLst/>
          </a:prstGeom>
        </p:spPr>
      </p:pic>
    </p:spTree>
    <p:extLst>
      <p:ext uri="{BB962C8B-B14F-4D97-AF65-F5344CB8AC3E}">
        <p14:creationId xmlns="" xmlns:p14="http://schemas.microsoft.com/office/powerpoint/2010/main" val="1398828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09600" y="381000"/>
            <a:ext cx="8229600" cy="4525963"/>
          </a:xfrm>
        </p:spPr>
        <p:txBody>
          <a:bodyPr>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900" dirty="0"/>
          </a:p>
        </p:txBody>
      </p:sp>
      <p:sp>
        <p:nvSpPr>
          <p:cNvPr id="3" name="Rectangle 2"/>
          <p:cNvSpPr/>
          <p:nvPr/>
        </p:nvSpPr>
        <p:spPr>
          <a:xfrm>
            <a:off x="532356" y="1905000"/>
            <a:ext cx="8153400" cy="2031325"/>
          </a:xfrm>
          <a:prstGeom prst="rect">
            <a:avLst/>
          </a:prstGeom>
        </p:spPr>
        <p:txBody>
          <a:bodyPr wrap="square">
            <a:spAutoFit/>
          </a:bodyPr>
          <a:lstStyle/>
          <a:p>
            <a:endParaRPr lang="en-US" dirty="0"/>
          </a:p>
          <a:p>
            <a:r>
              <a:rPr lang="en-US" b="1" u="sng" dirty="0"/>
              <a:t>Freestanding Cantilevered Firewall Recommendations (Continued):</a:t>
            </a:r>
          </a:p>
          <a:p>
            <a:endParaRPr lang="en-US" dirty="0"/>
          </a:p>
          <a:p>
            <a:endParaRPr lang="en-US" dirty="0"/>
          </a:p>
          <a:p>
            <a:pPr marL="342900" indent="-342900">
              <a:buFont typeface="+mj-lt"/>
              <a:buAutoNum type="arabicPeriod" startAt="5"/>
            </a:pPr>
            <a:r>
              <a:rPr lang="en-US" dirty="0"/>
              <a:t>Tilt-up or precast concrete construction foundation connections.</a:t>
            </a:r>
          </a:p>
          <a:p>
            <a:pPr marL="342900" indent="-342900">
              <a:buFont typeface="+mj-lt"/>
              <a:buAutoNum type="arabicPeriod" startAt="5"/>
            </a:pPr>
            <a:endParaRPr lang="en-US" dirty="0"/>
          </a:p>
          <a:p>
            <a:pPr marL="342900" indent="-342900">
              <a:buFont typeface="+mj-lt"/>
              <a:buAutoNum type="arabicPeriod" startAt="5"/>
            </a:pPr>
            <a:r>
              <a:rPr lang="en-US" dirty="0"/>
              <a:t>Temporary exterior firewalls.</a:t>
            </a:r>
          </a:p>
        </p:txBody>
      </p:sp>
    </p:spTree>
    <p:extLst>
      <p:ext uri="{BB962C8B-B14F-4D97-AF65-F5344CB8AC3E}">
        <p14:creationId xmlns="" xmlns:p14="http://schemas.microsoft.com/office/powerpoint/2010/main" val="3396493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ksaldivar\Desktop\Fire walls CAD &amp; PDF\Firewall figure JPEGs\FIGURE 8A.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9048" t="9031" r="21961" b="5560"/>
          <a:stretch/>
        </p:blipFill>
        <p:spPr bwMode="auto">
          <a:xfrm>
            <a:off x="140951" y="762000"/>
            <a:ext cx="4412261" cy="493643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457200" y="152401"/>
            <a:ext cx="8229600" cy="457200"/>
          </a:xfrm>
        </p:spPr>
        <p:txBody>
          <a:bodyPr>
            <a:normAutofit/>
          </a:bodyPr>
          <a:lstStyle/>
          <a:p>
            <a:pPr marL="0" lvl="0" indent="0">
              <a:buNone/>
            </a:pPr>
            <a:r>
              <a:rPr lang="en-US" sz="1800" b="1" u="sng" dirty="0"/>
              <a:t>Tied Firewalls</a:t>
            </a:r>
            <a:r>
              <a:rPr lang="en-US" sz="1800" b="1" dirty="0"/>
              <a:t>: </a:t>
            </a:r>
          </a:p>
        </p:txBody>
      </p:sp>
      <p:pic>
        <p:nvPicPr>
          <p:cNvPr id="4" name="Picture 3" descr="C:\Documents and Settings\ksaldivar\Desktop\Fire walls CAD &amp; PDF\Firewall figure JPEGs\figure 8B.jpg"/>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9052" t="5775" r="13714" b="10424"/>
          <a:stretch/>
        </p:blipFill>
        <p:spPr bwMode="auto">
          <a:xfrm>
            <a:off x="4572001" y="990601"/>
            <a:ext cx="4572000" cy="38331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938400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1524000" y="3431546"/>
            <a:ext cx="6505053" cy="2633723"/>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Documents and Settings\ksaldivar\Desktop\Fire walls CAD &amp; PDF\Firewall figure JPEGs\Figure 9A.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8124" b="26820"/>
          <a:stretch/>
        </p:blipFill>
        <p:spPr bwMode="auto">
          <a:xfrm>
            <a:off x="1776424" y="304801"/>
            <a:ext cx="6000204" cy="2552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75815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85800" y="1600200"/>
            <a:ext cx="8229600" cy="2667000"/>
          </a:xfrm>
        </p:spPr>
        <p:txBody>
          <a:bodyPr>
            <a:normAutofit/>
          </a:bodyPr>
          <a:lstStyle/>
          <a:p>
            <a:pPr marL="0" indent="0">
              <a:buNone/>
            </a:pPr>
            <a:r>
              <a:rPr lang="en-US" sz="1800" b="1" u="sng" dirty="0"/>
              <a:t>Tied Firewall Recommendations:</a:t>
            </a:r>
          </a:p>
          <a:p>
            <a:pPr marL="0" indent="0">
              <a:buNone/>
            </a:pPr>
            <a:endParaRPr lang="en-US" sz="2000" dirty="0"/>
          </a:p>
          <a:p>
            <a:pPr marL="342900" indent="-342900">
              <a:buSzPct val="100000"/>
              <a:buAutoNum type="arabicPeriod"/>
            </a:pPr>
            <a:r>
              <a:rPr lang="en-US" sz="1800" dirty="0"/>
              <a:t>A tied wall should follow a column line to take advantage of the vertical strength of the column and to minimize twisting forces on the wall. </a:t>
            </a:r>
          </a:p>
          <a:p>
            <a:pPr marL="342900" indent="-342900">
              <a:buSzPct val="100000"/>
              <a:buAutoNum type="arabicPeriod"/>
            </a:pPr>
            <a:r>
              <a:rPr lang="en-US" sz="1800" dirty="0"/>
              <a:t>The steel framing on each side of a tied firewall should be at the same elevation and in line horizontally.</a:t>
            </a:r>
          </a:p>
        </p:txBody>
      </p:sp>
    </p:spTree>
    <p:extLst>
      <p:ext uri="{BB962C8B-B14F-4D97-AF65-F5344CB8AC3E}">
        <p14:creationId xmlns="" xmlns:p14="http://schemas.microsoft.com/office/powerpoint/2010/main" val="14234112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30818" y="902732"/>
            <a:ext cx="2286000" cy="369332"/>
          </a:xfrm>
          <a:prstGeom prst="rect">
            <a:avLst/>
          </a:prstGeom>
        </p:spPr>
        <p:txBody>
          <a:bodyPr wrap="square">
            <a:spAutoFit/>
          </a:bodyPr>
          <a:lstStyle/>
          <a:p>
            <a:pPr marL="342900" indent="-342900">
              <a:buSzPct val="100000"/>
              <a:buFont typeface="+mj-lt"/>
              <a:buAutoNum type="arabicPeriod" startAt="3"/>
            </a:pPr>
            <a:r>
              <a:rPr lang="en-US" dirty="0"/>
              <a:t>Horizontal Force </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61674" y="1643658"/>
            <a:ext cx="5624287" cy="3808428"/>
          </a:xfrm>
          <a:prstGeom prst="rect">
            <a:avLst/>
          </a:prstGeom>
        </p:spPr>
      </p:pic>
    </p:spTree>
    <p:extLst>
      <p:ext uri="{BB962C8B-B14F-4D97-AF65-F5344CB8AC3E}">
        <p14:creationId xmlns="" xmlns:p14="http://schemas.microsoft.com/office/powerpoint/2010/main" val="1937886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144"/>
            <a:ext cx="8229600" cy="838199"/>
          </a:xfrm>
        </p:spPr>
        <p:txBody>
          <a:bodyPr>
            <a:noAutofit/>
          </a:bodyPr>
          <a:lstStyle/>
          <a:p>
            <a:pPr marL="342900" indent="-342900">
              <a:buSzPct val="100000"/>
              <a:buFont typeface="+mj-lt"/>
              <a:buAutoNum type="arabicPeriod" startAt="4"/>
            </a:pPr>
            <a:r>
              <a:rPr lang="en-US" sz="1800" dirty="0"/>
              <a:t>Where the wall is constructed between columns on a double column line, the ties should be designed based on the formula in Slide 35.</a:t>
            </a:r>
          </a:p>
        </p:txBody>
      </p:sp>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5785" t="3318" r="19298" b="10096"/>
          <a:stretch/>
        </p:blipFill>
        <p:spPr>
          <a:xfrm>
            <a:off x="1676400" y="1038922"/>
            <a:ext cx="5639610" cy="5036634"/>
          </a:xfrm>
          <a:prstGeom prst="rect">
            <a:avLst/>
          </a:prstGeom>
        </p:spPr>
      </p:pic>
    </p:spTree>
    <p:extLst>
      <p:ext uri="{BB962C8B-B14F-4D97-AF65-F5344CB8AC3E}">
        <p14:creationId xmlns="" xmlns:p14="http://schemas.microsoft.com/office/powerpoint/2010/main" val="3423636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 xmlns:a14="http://schemas.microsoft.com/office/drawing/2010/main" val="0"/>
              </a:ext>
            </a:extLst>
          </a:blip>
          <a:srcRect l="9028" t="16860" r="7289" b="6955"/>
          <a:stretch/>
        </p:blipFill>
        <p:spPr>
          <a:xfrm>
            <a:off x="1083634" y="895814"/>
            <a:ext cx="6958728" cy="4895386"/>
          </a:xfrm>
          <a:prstGeom prst="rect">
            <a:avLst/>
          </a:prstGeom>
        </p:spPr>
      </p:pic>
    </p:spTree>
    <p:extLst>
      <p:ext uri="{BB962C8B-B14F-4D97-AF65-F5344CB8AC3E}">
        <p14:creationId xmlns="" xmlns:p14="http://schemas.microsoft.com/office/powerpoint/2010/main" val="730528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56233" y="762000"/>
            <a:ext cx="5283865" cy="5174166"/>
          </a:xfrm>
          <a:prstGeom prst="rect">
            <a:avLst/>
          </a:prstGeom>
        </p:spPr>
      </p:pic>
    </p:spTree>
    <p:extLst>
      <p:ext uri="{BB962C8B-B14F-4D97-AF65-F5344CB8AC3E}">
        <p14:creationId xmlns="" xmlns:p14="http://schemas.microsoft.com/office/powerpoint/2010/main" val="3153330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 xmlns:a14="http://schemas.microsoft.com/office/drawing/2010/main" val="0"/>
              </a:ext>
            </a:extLst>
          </a:blip>
          <a:stretch>
            <a:fillRect/>
          </a:stretch>
        </p:blipFill>
        <p:spPr>
          <a:xfrm>
            <a:off x="3874477" y="495299"/>
            <a:ext cx="4953000" cy="5751840"/>
          </a:xfrm>
          <a:prstGeom prst="rect">
            <a:avLst/>
          </a:prstGeom>
        </p:spPr>
      </p:pic>
      <p:sp>
        <p:nvSpPr>
          <p:cNvPr id="6" name="Rectangle 5"/>
          <p:cNvSpPr/>
          <p:nvPr/>
        </p:nvSpPr>
        <p:spPr>
          <a:xfrm>
            <a:off x="5284177" y="6350477"/>
            <a:ext cx="2133600" cy="276999"/>
          </a:xfrm>
          <a:prstGeom prst="rect">
            <a:avLst/>
          </a:prstGeom>
        </p:spPr>
        <p:txBody>
          <a:bodyPr wrap="square">
            <a:spAutoFit/>
          </a:bodyPr>
          <a:lstStyle/>
          <a:p>
            <a:r>
              <a:rPr lang="en-US" sz="1200" dirty="0"/>
              <a:t>Source: ACP Concrete Ltd</a:t>
            </a:r>
          </a:p>
        </p:txBody>
      </p:sp>
      <p:sp>
        <p:nvSpPr>
          <p:cNvPr id="2" name="Rectangle 1"/>
          <p:cNvSpPr/>
          <p:nvPr/>
        </p:nvSpPr>
        <p:spPr>
          <a:xfrm>
            <a:off x="-11723" y="2494056"/>
            <a:ext cx="3886200" cy="1754326"/>
          </a:xfrm>
          <a:prstGeom prst="rect">
            <a:avLst/>
          </a:prstGeom>
        </p:spPr>
        <p:txBody>
          <a:bodyPr wrap="square">
            <a:spAutoFit/>
          </a:bodyPr>
          <a:lstStyle/>
          <a:p>
            <a:pPr lvl="0"/>
            <a:r>
              <a:rPr lang="en-US" b="1" dirty="0"/>
              <a:t>Firewalls are required in order to:</a:t>
            </a:r>
          </a:p>
          <a:p>
            <a:pPr marL="342900" lvl="0" indent="-342900">
              <a:buAutoNum type="arabicPeriod"/>
            </a:pPr>
            <a:endParaRPr lang="en-US" dirty="0"/>
          </a:p>
          <a:p>
            <a:pPr marL="342900" lvl="0" indent="-342900">
              <a:buAutoNum type="arabicPeriod"/>
            </a:pPr>
            <a:r>
              <a:rPr lang="en-US" dirty="0"/>
              <a:t>Contain fires and subsequently limit property damage.</a:t>
            </a:r>
          </a:p>
          <a:p>
            <a:pPr lvl="0"/>
            <a:endParaRPr lang="en-US" dirty="0"/>
          </a:p>
          <a:p>
            <a:pPr marL="0" lvl="0" indent="0">
              <a:buNone/>
            </a:pPr>
            <a:r>
              <a:rPr lang="en-US" dirty="0"/>
              <a:t>2.  Protect the building occupants. </a:t>
            </a:r>
          </a:p>
        </p:txBody>
      </p:sp>
    </p:spTree>
    <p:extLst>
      <p:ext uri="{BB962C8B-B14F-4D97-AF65-F5344CB8AC3E}">
        <p14:creationId xmlns="" xmlns:p14="http://schemas.microsoft.com/office/powerpoint/2010/main" val="2681625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1"/>
            <a:ext cx="8229600" cy="1219199"/>
          </a:xfrm>
        </p:spPr>
        <p:txBody>
          <a:bodyPr>
            <a:normAutofit/>
          </a:bodyPr>
          <a:lstStyle/>
          <a:p>
            <a:pPr marL="342900" indent="-342900">
              <a:buSzPct val="100000"/>
              <a:buFont typeface="+mj-lt"/>
              <a:buAutoNum type="arabicPeriod" startAt="5"/>
            </a:pPr>
            <a:r>
              <a:rPr lang="en-US" sz="1800" dirty="0"/>
              <a:t>Tied firewall clearance should be provided between the wall and the steel framing on each side of the wall.  As an alternative it is acceptable to construct solid masonry or concrete pilasters or corbels between the wall and structural steel similar to that recommended for freestanding firewalls.</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77433" y="1371601"/>
            <a:ext cx="6255816" cy="4778748"/>
          </a:xfrm>
          <a:prstGeom prst="rect">
            <a:avLst/>
          </a:prstGeom>
        </p:spPr>
      </p:pic>
      <p:sp>
        <p:nvSpPr>
          <p:cNvPr id="4" name="Rectangle 3"/>
          <p:cNvSpPr/>
          <p:nvPr/>
        </p:nvSpPr>
        <p:spPr>
          <a:xfrm>
            <a:off x="3098545" y="6288848"/>
            <a:ext cx="2813591" cy="276999"/>
          </a:xfrm>
          <a:prstGeom prst="rect">
            <a:avLst/>
          </a:prstGeom>
        </p:spPr>
        <p:txBody>
          <a:bodyPr wrap="none">
            <a:spAutoFit/>
          </a:bodyPr>
          <a:lstStyle/>
          <a:p>
            <a:r>
              <a:rPr lang="en-US" sz="1200" dirty="0"/>
              <a:t>Source: International Masonry Institute</a:t>
            </a:r>
          </a:p>
        </p:txBody>
      </p:sp>
    </p:spTree>
    <p:extLst>
      <p:ext uri="{BB962C8B-B14F-4D97-AF65-F5344CB8AC3E}">
        <p14:creationId xmlns="" xmlns:p14="http://schemas.microsoft.com/office/powerpoint/2010/main" val="26406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1"/>
            <a:ext cx="8229600" cy="914400"/>
          </a:xfrm>
        </p:spPr>
        <p:txBody>
          <a:bodyPr>
            <a:normAutofit/>
          </a:bodyPr>
          <a:lstStyle/>
          <a:p>
            <a:pPr marL="342900" indent="-342900">
              <a:buSzPct val="100000"/>
              <a:buFont typeface="+mj-lt"/>
              <a:buAutoNum type="arabicPeriod" startAt="6"/>
            </a:pPr>
            <a:r>
              <a:rPr lang="en-US" sz="1800" dirty="0"/>
              <a:t>In the case of single-column line tied walls, the framing on the unexposed side of the wall must resist steel expansion on the fire side.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13562" y="914400"/>
            <a:ext cx="5975724" cy="5410198"/>
          </a:xfrm>
          <a:prstGeom prst="rect">
            <a:avLst/>
          </a:prstGeom>
        </p:spPr>
      </p:pic>
    </p:spTree>
    <p:extLst>
      <p:ext uri="{BB962C8B-B14F-4D97-AF65-F5344CB8AC3E}">
        <p14:creationId xmlns="" xmlns:p14="http://schemas.microsoft.com/office/powerpoint/2010/main" val="4074789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ksaldivar\Desktop\Fire walls CAD &amp; PDF\Firewall figure JPEGs\FIGURE 11.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3372" t="9185" r="35512" b="9109"/>
          <a:stretch/>
        </p:blipFill>
        <p:spPr bwMode="auto">
          <a:xfrm>
            <a:off x="2209800" y="849086"/>
            <a:ext cx="4687856" cy="576398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457200" y="74455"/>
            <a:ext cx="8229600" cy="1068545"/>
          </a:xfrm>
        </p:spPr>
        <p:txBody>
          <a:bodyPr>
            <a:normAutofit/>
          </a:bodyPr>
          <a:lstStyle/>
          <a:p>
            <a:pPr marL="0" lvl="0" indent="0">
              <a:buNone/>
            </a:pPr>
            <a:r>
              <a:rPr lang="en-US" sz="1800" b="1" u="sng" dirty="0"/>
              <a:t>Double One-Way Firewalls</a:t>
            </a:r>
            <a:r>
              <a:rPr lang="en-US" sz="1800" b="1" dirty="0"/>
              <a:t>: </a:t>
            </a:r>
          </a:p>
          <a:p>
            <a:pPr marL="0" lvl="0" indent="0">
              <a:buNone/>
            </a:pPr>
            <a:r>
              <a:rPr lang="en-US" sz="1800" dirty="0"/>
              <a:t>This type of wall includes two one-way rated firewalls</a:t>
            </a:r>
          </a:p>
        </p:txBody>
      </p:sp>
    </p:spTree>
    <p:extLst>
      <p:ext uri="{BB962C8B-B14F-4D97-AF65-F5344CB8AC3E}">
        <p14:creationId xmlns="" xmlns:p14="http://schemas.microsoft.com/office/powerpoint/2010/main" val="3253829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85800" y="1475014"/>
            <a:ext cx="8229600" cy="3048000"/>
          </a:xfrm>
        </p:spPr>
        <p:txBody>
          <a:bodyPr>
            <a:normAutofit/>
          </a:bodyPr>
          <a:lstStyle/>
          <a:p>
            <a:pPr marL="0" indent="0">
              <a:buNone/>
            </a:pPr>
            <a:r>
              <a:rPr lang="en-US" sz="1800" b="1" u="sng" dirty="0"/>
              <a:t>Double One-Way Firewall Recommendations:</a:t>
            </a:r>
          </a:p>
          <a:p>
            <a:pPr marL="0" indent="0">
              <a:buNone/>
            </a:pPr>
            <a:endParaRPr lang="en-US" sz="1800" dirty="0"/>
          </a:p>
          <a:p>
            <a:pPr>
              <a:buSzPct val="100000"/>
              <a:buAutoNum type="arabicPeriod"/>
            </a:pPr>
            <a:r>
              <a:rPr lang="en-US" sz="1800" dirty="0"/>
              <a:t>Each wall should have a 3-hour fire resistance rating.</a:t>
            </a:r>
          </a:p>
          <a:p>
            <a:pPr>
              <a:buSzPct val="100000"/>
              <a:buFont typeface="+mj-lt"/>
              <a:buAutoNum type="arabicPeriod" startAt="2"/>
            </a:pPr>
            <a:r>
              <a:rPr lang="en-US" sz="1800" dirty="0"/>
              <a:t>Provide building paper to prevent bonding between the masonry walls.</a:t>
            </a:r>
          </a:p>
          <a:p>
            <a:pPr>
              <a:buSzPct val="100000"/>
              <a:buFont typeface="+mj-lt"/>
              <a:buAutoNum type="arabicPeriod" startAt="3"/>
            </a:pPr>
            <a:r>
              <a:rPr lang="en-US" sz="1800" dirty="0"/>
              <a:t>Anchor each wall to its respective steel framework.</a:t>
            </a:r>
          </a:p>
        </p:txBody>
      </p:sp>
    </p:spTree>
    <p:extLst>
      <p:ext uri="{BB962C8B-B14F-4D97-AF65-F5344CB8AC3E}">
        <p14:creationId xmlns="" xmlns:p14="http://schemas.microsoft.com/office/powerpoint/2010/main" val="1228280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0"/>
            <a:ext cx="8229600" cy="4525963"/>
          </a:xfrm>
        </p:spPr>
        <p:txBody>
          <a:bodyPr>
            <a:normAutofit/>
          </a:bodyPr>
          <a:lstStyle/>
          <a:p>
            <a:pPr>
              <a:buSzPct val="100000"/>
              <a:buFont typeface="+mj-lt"/>
              <a:buAutoNum type="arabicPeriod" startAt="4"/>
            </a:pPr>
            <a:r>
              <a:rPr lang="en-US" sz="1800" dirty="0"/>
              <a:t>Clearance</a:t>
            </a:r>
          </a:p>
        </p:txBody>
      </p:sp>
      <p:pic>
        <p:nvPicPr>
          <p:cNvPr id="3" name="Picture 2" descr="C:\Documents and Settings\ksaldivar\Desktop\Fire walls CAD &amp; PDF\Firewall figure JPEGs\Figure 12A.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13859" t="7461" r="13797" b="14716"/>
          <a:stretch/>
        </p:blipFill>
        <p:spPr bwMode="auto">
          <a:xfrm>
            <a:off x="2743199" y="190500"/>
            <a:ext cx="3962400" cy="318273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noChangeArrowheads="1"/>
          </p:cNvPicPr>
          <p:nvPr/>
        </p:nvPicPr>
        <p:blipFill rotWithShape="1">
          <a:blip r:embed="rId4">
            <a:extLst>
              <a:ext uri="{28A0092B-C50C-407E-A947-70E740481C1C}">
                <a14:useLocalDpi xmlns="" xmlns:a14="http://schemas.microsoft.com/office/drawing/2010/main" val="0"/>
              </a:ext>
            </a:extLst>
          </a:blip>
          <a:srcRect r="15111" b="30986"/>
          <a:stretch/>
        </p:blipFill>
        <p:spPr bwMode="auto">
          <a:xfrm>
            <a:off x="2133600" y="3646713"/>
            <a:ext cx="4376057" cy="285272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1916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83837" y="4572000"/>
            <a:ext cx="5134740" cy="923330"/>
          </a:xfrm>
          <a:prstGeom prst="rect">
            <a:avLst/>
          </a:prstGeom>
        </p:spPr>
        <p:txBody>
          <a:bodyPr wrap="none">
            <a:spAutoFit/>
          </a:bodyPr>
          <a:lstStyle/>
          <a:p>
            <a:pPr marL="0" indent="0" algn="ctr">
              <a:buNone/>
            </a:pPr>
            <a:r>
              <a:rPr lang="en-US" b="1" dirty="0"/>
              <a:t>NFPA 221</a:t>
            </a:r>
          </a:p>
          <a:p>
            <a:pPr marL="0" indent="0" algn="ctr">
              <a:buNone/>
            </a:pPr>
            <a:r>
              <a:rPr lang="en-US" b="1" dirty="0"/>
              <a:t>Table 4.5 </a:t>
            </a:r>
          </a:p>
          <a:p>
            <a:pPr marL="0" indent="0" algn="ctr">
              <a:buNone/>
            </a:pPr>
            <a:r>
              <a:rPr lang="en-US" b="1" dirty="0"/>
              <a:t>Fire Resistance Ratings for Double Firewalls </a:t>
            </a:r>
          </a:p>
        </p:txBody>
      </p:sp>
      <p:graphicFrame>
        <p:nvGraphicFramePr>
          <p:cNvPr id="3" name="Table 2"/>
          <p:cNvGraphicFramePr>
            <a:graphicFrameLocks noGrp="1"/>
          </p:cNvGraphicFramePr>
          <p:nvPr>
            <p:extLst>
              <p:ext uri="{D42A27DB-BD31-4B8C-83A1-F6EECF244321}">
                <p14:modId xmlns="" xmlns:p14="http://schemas.microsoft.com/office/powerpoint/2010/main" val="3042132376"/>
              </p:ext>
            </p:extLst>
          </p:nvPr>
        </p:nvGraphicFramePr>
        <p:xfrm>
          <a:off x="1222207" y="2076450"/>
          <a:ext cx="6858000" cy="2057401"/>
        </p:xfrm>
        <a:graphic>
          <a:graphicData uri="http://schemas.openxmlformats.org/drawingml/2006/table">
            <a:tbl>
              <a:tblPr firstRow="1" firstCol="1" bandRow="1"/>
              <a:tblGrid>
                <a:gridCol w="3429000">
                  <a:extLst>
                    <a:ext uri="{9D8B030D-6E8A-4147-A177-3AD203B41FA5}">
                      <a16:colId xmlns="" xmlns:a16="http://schemas.microsoft.com/office/drawing/2014/main" val="3004615631"/>
                    </a:ext>
                  </a:extLst>
                </a:gridCol>
                <a:gridCol w="3429000">
                  <a:extLst>
                    <a:ext uri="{9D8B030D-6E8A-4147-A177-3AD203B41FA5}">
                      <a16:colId xmlns="" xmlns:a16="http://schemas.microsoft.com/office/drawing/2014/main" val="3598804899"/>
                    </a:ext>
                  </a:extLst>
                </a:gridCol>
              </a:tblGrid>
              <a:tr h="935182">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Fire Resistance Rating of Each Wall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Equivalent Single Wall Fire Resistance Rating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77076183"/>
                  </a:ext>
                </a:extLst>
              </a:tr>
              <a:tr h="374073">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657067444"/>
                  </a:ext>
                </a:extLst>
              </a:tr>
              <a:tr h="374073">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09226425"/>
                  </a:ext>
                </a:extLst>
              </a:tr>
              <a:tr h="374073">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6920789"/>
                  </a:ext>
                </a:extLst>
              </a:tr>
            </a:tbl>
          </a:graphicData>
        </a:graphic>
      </p:graphicFrame>
    </p:spTree>
    <p:extLst>
      <p:ext uri="{BB962C8B-B14F-4D97-AF65-F5344CB8AC3E}">
        <p14:creationId xmlns="" xmlns:p14="http://schemas.microsoft.com/office/powerpoint/2010/main" val="2918070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1"/>
            <a:ext cx="8229600" cy="1066800"/>
          </a:xfrm>
        </p:spPr>
        <p:txBody>
          <a:bodyPr>
            <a:normAutofit/>
          </a:bodyPr>
          <a:lstStyle/>
          <a:p>
            <a:pPr marL="0" indent="0">
              <a:buNone/>
            </a:pPr>
            <a:r>
              <a:rPr lang="en-US" sz="1800" b="1" u="sng" dirty="0"/>
              <a:t>Fire Barriers</a:t>
            </a:r>
            <a:r>
              <a:rPr lang="en-US" sz="1800" b="1" dirty="0"/>
              <a:t>:</a:t>
            </a:r>
            <a:endParaRPr lang="en-US" sz="1800" dirty="0"/>
          </a:p>
          <a:p>
            <a:pPr marL="0" indent="0">
              <a:buNone/>
            </a:pPr>
            <a:r>
              <a:rPr lang="en-US" sz="1800" dirty="0"/>
              <a:t>Fire Barriers typically have lower fire-resistance ratings than firewalls.</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66800" y="1228596"/>
            <a:ext cx="7033114" cy="4718992"/>
          </a:xfrm>
          <a:prstGeom prst="rect">
            <a:avLst/>
          </a:prstGeom>
        </p:spPr>
      </p:pic>
      <p:sp>
        <p:nvSpPr>
          <p:cNvPr id="4" name="Rectangle 3"/>
          <p:cNvSpPr/>
          <p:nvPr/>
        </p:nvSpPr>
        <p:spPr>
          <a:xfrm>
            <a:off x="3787198" y="6073319"/>
            <a:ext cx="1592318" cy="276999"/>
          </a:xfrm>
          <a:prstGeom prst="rect">
            <a:avLst/>
          </a:prstGeom>
        </p:spPr>
        <p:txBody>
          <a:bodyPr wrap="square">
            <a:spAutoFit/>
          </a:bodyPr>
          <a:lstStyle/>
          <a:p>
            <a:r>
              <a:rPr lang="en-US" sz="1200" dirty="0"/>
              <a:t>Source: Envirograf</a:t>
            </a:r>
          </a:p>
        </p:txBody>
      </p:sp>
    </p:spTree>
    <p:extLst>
      <p:ext uri="{BB962C8B-B14F-4D97-AF65-F5344CB8AC3E}">
        <p14:creationId xmlns="" xmlns:p14="http://schemas.microsoft.com/office/powerpoint/2010/main" val="34414220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62908" y="4495800"/>
            <a:ext cx="3330896" cy="1200329"/>
          </a:xfrm>
          <a:prstGeom prst="rect">
            <a:avLst/>
          </a:prstGeom>
        </p:spPr>
        <p:txBody>
          <a:bodyPr wrap="square">
            <a:spAutoFit/>
          </a:bodyPr>
          <a:lstStyle/>
          <a:p>
            <a:pPr marL="0" indent="0" algn="ctr">
              <a:buNone/>
            </a:pPr>
            <a:r>
              <a:rPr lang="en-US" b="1" dirty="0"/>
              <a:t>2012 IBC </a:t>
            </a:r>
          </a:p>
          <a:p>
            <a:pPr marL="0" indent="0" algn="ctr">
              <a:buNone/>
            </a:pPr>
            <a:r>
              <a:rPr lang="en-US" b="1" dirty="0"/>
              <a:t>Table 7067.3.10</a:t>
            </a:r>
          </a:p>
          <a:p>
            <a:pPr marL="0" indent="0" algn="ctr">
              <a:buNone/>
            </a:pPr>
            <a:r>
              <a:rPr lang="en-US" b="1" dirty="0"/>
              <a:t>Fire Barrier Assemblies</a:t>
            </a:r>
          </a:p>
          <a:p>
            <a:pPr marL="0" indent="0" algn="ctr">
              <a:buNone/>
            </a:pPr>
            <a:r>
              <a:rPr lang="en-US" b="1" dirty="0"/>
              <a:t>Fire Resistance Ratings</a:t>
            </a:r>
          </a:p>
        </p:txBody>
      </p:sp>
      <p:graphicFrame>
        <p:nvGraphicFramePr>
          <p:cNvPr id="2" name="Table 1"/>
          <p:cNvGraphicFramePr>
            <a:graphicFrameLocks noGrp="1"/>
          </p:cNvGraphicFramePr>
          <p:nvPr>
            <p:extLst>
              <p:ext uri="{D42A27DB-BD31-4B8C-83A1-F6EECF244321}">
                <p14:modId xmlns="" xmlns:p14="http://schemas.microsoft.com/office/powerpoint/2010/main" val="1876881437"/>
              </p:ext>
            </p:extLst>
          </p:nvPr>
        </p:nvGraphicFramePr>
        <p:xfrm>
          <a:off x="1371600" y="2057400"/>
          <a:ext cx="6513512" cy="2209800"/>
        </p:xfrm>
        <a:graphic>
          <a:graphicData uri="http://schemas.openxmlformats.org/drawingml/2006/table">
            <a:tbl>
              <a:tblPr firstRow="1" firstCol="1" bandRow="1"/>
              <a:tblGrid>
                <a:gridCol w="3798152">
                  <a:extLst>
                    <a:ext uri="{9D8B030D-6E8A-4147-A177-3AD203B41FA5}">
                      <a16:colId xmlns="" xmlns:a16="http://schemas.microsoft.com/office/drawing/2014/main" val="2818805811"/>
                    </a:ext>
                  </a:extLst>
                </a:gridCol>
                <a:gridCol w="2715360">
                  <a:extLst>
                    <a:ext uri="{9D8B030D-6E8A-4147-A177-3AD203B41FA5}">
                      <a16:colId xmlns="" xmlns:a16="http://schemas.microsoft.com/office/drawing/2014/main" val="943461080"/>
                    </a:ext>
                  </a:extLst>
                </a:gridCol>
              </a:tblGrid>
              <a:tr h="73660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Occupancy Group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Fire Resistance Rating (hours)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7946391"/>
                  </a:ext>
                </a:extLst>
              </a:tr>
              <a:tr h="36830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H-1, H-2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826612356"/>
                  </a:ext>
                </a:extLst>
              </a:tr>
              <a:tr h="36830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F-1, H-3, S-1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4333802"/>
                  </a:ext>
                </a:extLst>
              </a:tr>
              <a:tr h="36830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A, B, E, F-2, H-4, H-5, I, M, R, S-2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78846515"/>
                  </a:ext>
                </a:extLst>
              </a:tr>
              <a:tr h="368300">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33006972"/>
                  </a:ext>
                </a:extLst>
              </a:tr>
            </a:tbl>
          </a:graphicData>
        </a:graphic>
      </p:graphicFrame>
    </p:spTree>
    <p:extLst>
      <p:ext uri="{BB962C8B-B14F-4D97-AF65-F5344CB8AC3E}">
        <p14:creationId xmlns="" xmlns:p14="http://schemas.microsoft.com/office/powerpoint/2010/main" val="3075721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28601"/>
            <a:ext cx="8229600" cy="762000"/>
          </a:xfrm>
        </p:spPr>
        <p:txBody>
          <a:bodyPr>
            <a:normAutofit/>
          </a:bodyPr>
          <a:lstStyle/>
          <a:p>
            <a:pPr marL="0" indent="0">
              <a:buNone/>
            </a:pPr>
            <a:r>
              <a:rPr lang="en-US" sz="1800" dirty="0"/>
              <a:t>Fire barriers do not require parapets or end walls, and are generally not freestanding.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73690" y="1057405"/>
            <a:ext cx="7327424" cy="4916465"/>
          </a:xfrm>
          <a:prstGeom prst="rect">
            <a:avLst/>
          </a:prstGeom>
        </p:spPr>
      </p:pic>
      <p:sp>
        <p:nvSpPr>
          <p:cNvPr id="4" name="Rectangle 3"/>
          <p:cNvSpPr/>
          <p:nvPr/>
        </p:nvSpPr>
        <p:spPr>
          <a:xfrm>
            <a:off x="3734223" y="6100209"/>
            <a:ext cx="1606357" cy="276999"/>
          </a:xfrm>
          <a:prstGeom prst="rect">
            <a:avLst/>
          </a:prstGeom>
        </p:spPr>
        <p:txBody>
          <a:bodyPr wrap="square">
            <a:spAutoFit/>
          </a:bodyPr>
          <a:lstStyle/>
          <a:p>
            <a:r>
              <a:rPr lang="en-US" sz="1200" dirty="0"/>
              <a:t>Source: Envirograf</a:t>
            </a:r>
          </a:p>
        </p:txBody>
      </p:sp>
    </p:spTree>
    <p:extLst>
      <p:ext uri="{BB962C8B-B14F-4D97-AF65-F5344CB8AC3E}">
        <p14:creationId xmlns="" xmlns:p14="http://schemas.microsoft.com/office/powerpoint/2010/main" val="15480651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28601"/>
            <a:ext cx="8229600" cy="990600"/>
          </a:xfrm>
        </p:spPr>
        <p:txBody>
          <a:bodyPr>
            <a:normAutofit/>
          </a:bodyPr>
          <a:lstStyle/>
          <a:p>
            <a:pPr marL="0" indent="0">
              <a:buNone/>
            </a:pPr>
            <a:r>
              <a:rPr lang="en-US" sz="1800" dirty="0"/>
              <a:t>If there is a possibility of an intense fire on either side of a barrier, a double or freestanding barrier can be constructed between a building's structural columns.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25280" y="1202501"/>
            <a:ext cx="5017239" cy="5017239"/>
          </a:xfrm>
          <a:prstGeom prst="rect">
            <a:avLst/>
          </a:prstGeom>
        </p:spPr>
      </p:pic>
      <p:sp>
        <p:nvSpPr>
          <p:cNvPr id="4" name="Rectangle 3"/>
          <p:cNvSpPr/>
          <p:nvPr/>
        </p:nvSpPr>
        <p:spPr>
          <a:xfrm>
            <a:off x="3401058" y="6294748"/>
            <a:ext cx="2265684" cy="276999"/>
          </a:xfrm>
          <a:prstGeom prst="rect">
            <a:avLst/>
          </a:prstGeom>
        </p:spPr>
        <p:txBody>
          <a:bodyPr wrap="square">
            <a:spAutoFit/>
          </a:bodyPr>
          <a:lstStyle/>
          <a:p>
            <a:r>
              <a:rPr lang="en-US" sz="1200" dirty="0"/>
              <a:t>Source: Firewise Supplies Ltd</a:t>
            </a:r>
          </a:p>
        </p:txBody>
      </p:sp>
    </p:spTree>
    <p:extLst>
      <p:ext uri="{BB962C8B-B14F-4D97-AF65-F5344CB8AC3E}">
        <p14:creationId xmlns="" xmlns:p14="http://schemas.microsoft.com/office/powerpoint/2010/main" val="186659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95246" y="457200"/>
            <a:ext cx="6353503" cy="5676900"/>
          </a:xfrm>
          <a:prstGeom prst="rect">
            <a:avLst/>
          </a:prstGeom>
        </p:spPr>
      </p:pic>
      <p:sp>
        <p:nvSpPr>
          <p:cNvPr id="5" name="Rectangle 4"/>
          <p:cNvSpPr/>
          <p:nvPr/>
        </p:nvSpPr>
        <p:spPr>
          <a:xfrm>
            <a:off x="3102684" y="6229979"/>
            <a:ext cx="2938625" cy="276999"/>
          </a:xfrm>
          <a:prstGeom prst="rect">
            <a:avLst/>
          </a:prstGeom>
        </p:spPr>
        <p:txBody>
          <a:bodyPr wrap="none">
            <a:spAutoFit/>
          </a:bodyPr>
          <a:lstStyle/>
          <a:p>
            <a:r>
              <a:rPr lang="en-US" sz="1200" dirty="0"/>
              <a:t>Source: Concord Construction Company</a:t>
            </a:r>
          </a:p>
        </p:txBody>
      </p:sp>
    </p:spTree>
    <p:extLst>
      <p:ext uri="{BB962C8B-B14F-4D97-AF65-F5344CB8AC3E}">
        <p14:creationId xmlns="" xmlns:p14="http://schemas.microsoft.com/office/powerpoint/2010/main" val="1370184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1"/>
            <a:ext cx="8229600" cy="685800"/>
          </a:xfrm>
        </p:spPr>
        <p:txBody>
          <a:bodyPr>
            <a:normAutofit/>
          </a:bodyPr>
          <a:lstStyle/>
          <a:p>
            <a:pPr marL="0" indent="0">
              <a:buNone/>
            </a:pPr>
            <a:r>
              <a:rPr lang="en-US" sz="1800" dirty="0"/>
              <a:t>A one-way fire barrier should be a non-loadbearing wall and be installed in line with a row of the building's structural columns.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05612" y="1143000"/>
            <a:ext cx="6897657" cy="4674237"/>
          </a:xfrm>
          <a:prstGeom prst="rect">
            <a:avLst/>
          </a:prstGeom>
        </p:spPr>
      </p:pic>
      <p:sp>
        <p:nvSpPr>
          <p:cNvPr id="4" name="Rectangle 3"/>
          <p:cNvSpPr/>
          <p:nvPr/>
        </p:nvSpPr>
        <p:spPr>
          <a:xfrm>
            <a:off x="3010221" y="6019800"/>
            <a:ext cx="3088441" cy="276999"/>
          </a:xfrm>
          <a:prstGeom prst="rect">
            <a:avLst/>
          </a:prstGeom>
        </p:spPr>
        <p:txBody>
          <a:bodyPr wrap="square">
            <a:spAutoFit/>
          </a:bodyPr>
          <a:lstStyle/>
          <a:p>
            <a:r>
              <a:rPr lang="en-US" sz="1200" dirty="0"/>
              <a:t>Source: SSA Techno Construction Pvt. Ltd.</a:t>
            </a:r>
          </a:p>
        </p:txBody>
      </p:sp>
    </p:spTree>
    <p:extLst>
      <p:ext uri="{BB962C8B-B14F-4D97-AF65-F5344CB8AC3E}">
        <p14:creationId xmlns="" xmlns:p14="http://schemas.microsoft.com/office/powerpoint/2010/main" val="2448890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362200"/>
            <a:ext cx="7848600" cy="1754326"/>
          </a:xfrm>
          <a:prstGeom prst="rect">
            <a:avLst/>
          </a:prstGeom>
        </p:spPr>
        <p:txBody>
          <a:bodyPr wrap="square">
            <a:spAutoFit/>
          </a:bodyPr>
          <a:lstStyle/>
          <a:p>
            <a:pPr algn="just" eaLnBrk="0"/>
            <a:r>
              <a:rPr lang="en-US" b="1" dirty="0"/>
              <a:t>707.5 Continuity. </a:t>
            </a:r>
            <a:r>
              <a:rPr lang="en-US" dirty="0"/>
              <a:t>Fire barriers shall extend from the top of the foundation or floor/ceiling assembly below to the under­side of the floor or roof sheathing, slab or deck above and shall be securely attached thereto. Such fire barriers shall be continuous through concealed space, such as the space above a suspended ceiling. Joints and voids at intersections shall comply with Sections 707.8 and 707.9.</a:t>
            </a:r>
          </a:p>
        </p:txBody>
      </p:sp>
    </p:spTree>
    <p:extLst>
      <p:ext uri="{BB962C8B-B14F-4D97-AF65-F5344CB8AC3E}">
        <p14:creationId xmlns="" xmlns:p14="http://schemas.microsoft.com/office/powerpoint/2010/main" val="3156329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57412"/>
            <a:ext cx="8229600" cy="1295400"/>
          </a:xfrm>
        </p:spPr>
        <p:txBody>
          <a:bodyPr>
            <a:normAutofit/>
          </a:bodyPr>
          <a:lstStyle/>
          <a:p>
            <a:pPr marL="0" indent="0">
              <a:buNone/>
            </a:pPr>
            <a:r>
              <a:rPr lang="en-US" sz="1800" b="1" u="sng" dirty="0"/>
              <a:t>Fire Partitions</a:t>
            </a:r>
            <a:r>
              <a:rPr lang="en-US" sz="1800" b="1" dirty="0"/>
              <a:t>:</a:t>
            </a:r>
          </a:p>
          <a:p>
            <a:pPr marL="0" indent="0">
              <a:buNone/>
            </a:pPr>
            <a:r>
              <a:rPr lang="en-US" sz="1800" dirty="0"/>
              <a:t>Fire partitions subdivide areas within a building and can be attached to and supported by adjacent structural members.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43155" y="1367430"/>
            <a:ext cx="5479675" cy="4880334"/>
          </a:xfrm>
          <a:prstGeom prst="rect">
            <a:avLst/>
          </a:prstGeom>
        </p:spPr>
      </p:pic>
      <p:sp>
        <p:nvSpPr>
          <p:cNvPr id="4" name="Rectangle 3"/>
          <p:cNvSpPr/>
          <p:nvPr/>
        </p:nvSpPr>
        <p:spPr>
          <a:xfrm>
            <a:off x="3282244" y="6326722"/>
            <a:ext cx="2601495" cy="276999"/>
          </a:xfrm>
          <a:prstGeom prst="rect">
            <a:avLst/>
          </a:prstGeom>
        </p:spPr>
        <p:txBody>
          <a:bodyPr wrap="square">
            <a:spAutoFit/>
          </a:bodyPr>
          <a:lstStyle/>
          <a:p>
            <a:r>
              <a:rPr lang="en-US" sz="1200" dirty="0"/>
              <a:t>Source: Warrington Certification Ltd</a:t>
            </a:r>
          </a:p>
        </p:txBody>
      </p:sp>
    </p:spTree>
    <p:extLst>
      <p:ext uri="{BB962C8B-B14F-4D97-AF65-F5344CB8AC3E}">
        <p14:creationId xmlns="" xmlns:p14="http://schemas.microsoft.com/office/powerpoint/2010/main" val="894759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153400" cy="3970318"/>
          </a:xfrm>
          <a:prstGeom prst="rect">
            <a:avLst/>
          </a:prstGeom>
        </p:spPr>
        <p:txBody>
          <a:bodyPr wrap="square">
            <a:spAutoFit/>
          </a:bodyPr>
          <a:lstStyle/>
          <a:p>
            <a:pPr eaLnBrk="0"/>
            <a:r>
              <a:rPr lang="en-US" b="1" dirty="0"/>
              <a:t>708.1 General. </a:t>
            </a:r>
            <a:r>
              <a:rPr lang="en-US" dirty="0"/>
              <a:t>The following wall assemblies shall comply with this section.</a:t>
            </a:r>
          </a:p>
          <a:p>
            <a:pPr eaLnBrk="0"/>
            <a:endParaRPr lang="en-US" dirty="0"/>
          </a:p>
          <a:p>
            <a:pPr marL="342900" lvl="0" indent="-342900" eaLnBrk="0">
              <a:buAutoNum type="arabicPeriod"/>
            </a:pPr>
            <a:r>
              <a:rPr lang="en-US" dirty="0"/>
              <a:t>Walls separating </a:t>
            </a:r>
            <a:r>
              <a:rPr lang="en-US" i="1" dirty="0"/>
              <a:t>dwelling units </a:t>
            </a:r>
            <a:r>
              <a:rPr lang="en-US" dirty="0"/>
              <a:t>in the same building as required by Section 420.2.</a:t>
            </a:r>
          </a:p>
          <a:p>
            <a:pPr marL="342900" lvl="0" indent="-342900" eaLnBrk="0">
              <a:buAutoNum type="arabicPeriod"/>
            </a:pPr>
            <a:endParaRPr lang="en-US" dirty="0"/>
          </a:p>
          <a:p>
            <a:pPr marL="342900" lvl="0" indent="-342900" eaLnBrk="0">
              <a:buAutoNum type="arabicPeriod"/>
            </a:pPr>
            <a:r>
              <a:rPr lang="en-US" dirty="0"/>
              <a:t>Walls separating </a:t>
            </a:r>
            <a:r>
              <a:rPr lang="en-US" i="1" dirty="0" smtClean="0"/>
              <a:t>sleeping units </a:t>
            </a:r>
            <a:r>
              <a:rPr lang="en-US" dirty="0"/>
              <a:t>in the same building as required by Section 420.2.</a:t>
            </a:r>
          </a:p>
          <a:p>
            <a:pPr marL="342900" lvl="0" indent="-342900" eaLnBrk="0">
              <a:buAutoNum type="arabicPeriod"/>
            </a:pPr>
            <a:endParaRPr lang="en-US" dirty="0"/>
          </a:p>
          <a:p>
            <a:pPr marL="342900" lvl="0" indent="-342900" eaLnBrk="0">
              <a:buAutoNum type="arabicPeriod"/>
            </a:pPr>
            <a:r>
              <a:rPr lang="en-US" dirty="0"/>
              <a:t>Walls separating tenant spaces in </a:t>
            </a:r>
            <a:r>
              <a:rPr lang="en-US" i="1" dirty="0"/>
              <a:t>covered and open mall buildings </a:t>
            </a:r>
            <a:r>
              <a:rPr lang="en-US" dirty="0"/>
              <a:t>as required by Section 402.4.2.1.</a:t>
            </a:r>
          </a:p>
          <a:p>
            <a:pPr marL="342900" lvl="0" indent="-342900" eaLnBrk="0">
              <a:buAutoNum type="arabicPeriod"/>
            </a:pPr>
            <a:endParaRPr lang="en-US" dirty="0"/>
          </a:p>
          <a:p>
            <a:pPr marL="342900" lvl="0" indent="-342900" eaLnBrk="0">
              <a:buAutoNum type="arabicPeriod"/>
            </a:pPr>
            <a:r>
              <a:rPr lang="en-US" dirty="0"/>
              <a:t>Corridor walls as required by Section 1018.1.</a:t>
            </a:r>
          </a:p>
          <a:p>
            <a:pPr marL="342900" lvl="0" indent="-342900" eaLnBrk="0">
              <a:buAutoNum type="arabicPeriod"/>
            </a:pPr>
            <a:endParaRPr lang="en-US" dirty="0"/>
          </a:p>
          <a:p>
            <a:pPr marL="342900" lvl="0" indent="-342900" eaLnBrk="0">
              <a:buAutoNum type="arabicPeriod"/>
            </a:pPr>
            <a:r>
              <a:rPr lang="en-US" dirty="0"/>
              <a:t>Elevator lobby separation as required by Section 713.14.1.</a:t>
            </a:r>
          </a:p>
        </p:txBody>
      </p:sp>
    </p:spTree>
    <p:extLst>
      <p:ext uri="{BB962C8B-B14F-4D97-AF65-F5344CB8AC3E}">
        <p14:creationId xmlns="" xmlns:p14="http://schemas.microsoft.com/office/powerpoint/2010/main" val="740610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00200"/>
            <a:ext cx="7924800" cy="3693319"/>
          </a:xfrm>
          <a:prstGeom prst="rect">
            <a:avLst/>
          </a:prstGeom>
        </p:spPr>
        <p:txBody>
          <a:bodyPr wrap="square">
            <a:spAutoFit/>
          </a:bodyPr>
          <a:lstStyle/>
          <a:p>
            <a:pPr algn="just" eaLnBrk="0"/>
            <a:r>
              <a:rPr lang="en-US" b="1" dirty="0"/>
              <a:t>708.4 Continuity. </a:t>
            </a:r>
            <a:r>
              <a:rPr lang="en-US" dirty="0"/>
              <a:t>Fire partitions shall extend from the top of the foundation or floor/ceiling assembly below to the under­side of the floor or roof sheathing, slab or deck above or to the fire-resistance-rated floor/ceiling or roof/ceiling assembly above, and shall be securely attached thereto. In combustible construction where the fire partitions are not required to be continuous to the sheathing, deck or slab, the space between the ceiling and the sheathing, deck or slab above shall be fire-blocked or draft-stopped in accordance with Sections 718.2 and 718.3 at the partition line. The supporting construction shall be protected to afford the required fire-resistance rating of the wall supported, except for walls separating tenant spaces in covered and open mall buildings, walls separating dwelling units, walls separating sleeping units and corridor walls, in buildings of Type JIB, IIIB and VB construction.</a:t>
            </a:r>
          </a:p>
        </p:txBody>
      </p:sp>
    </p:spTree>
    <p:extLst>
      <p:ext uri="{BB962C8B-B14F-4D97-AF65-F5344CB8AC3E}">
        <p14:creationId xmlns="" xmlns:p14="http://schemas.microsoft.com/office/powerpoint/2010/main" val="710107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228601"/>
            <a:ext cx="8229600" cy="1295400"/>
          </a:xfrm>
        </p:spPr>
        <p:txBody>
          <a:bodyPr>
            <a:normAutofit/>
          </a:bodyPr>
          <a:lstStyle/>
          <a:p>
            <a:pPr marL="0" indent="0">
              <a:buNone/>
            </a:pPr>
            <a:r>
              <a:rPr lang="en-US" sz="1800" b="1" u="sng" dirty="0"/>
              <a:t>Protection at Openings</a:t>
            </a:r>
            <a:r>
              <a:rPr lang="en-US" sz="1800" b="1" dirty="0"/>
              <a:t>:</a:t>
            </a:r>
          </a:p>
          <a:p>
            <a:pPr marL="0" indent="0">
              <a:buNone/>
            </a:pPr>
            <a:r>
              <a:rPr lang="en-US" sz="1800" dirty="0"/>
              <a:t>The biggest cause of firewall failure is unprotected or improperly protected openings at doorways, conveyors and other similar penetrations. </a:t>
            </a:r>
          </a:p>
        </p:txBody>
      </p:sp>
      <p:sp>
        <p:nvSpPr>
          <p:cNvPr id="3" name="Rectangle 2"/>
          <p:cNvSpPr/>
          <p:nvPr/>
        </p:nvSpPr>
        <p:spPr>
          <a:xfrm>
            <a:off x="3986908" y="6372194"/>
            <a:ext cx="1107996" cy="276999"/>
          </a:xfrm>
          <a:prstGeom prst="rect">
            <a:avLst/>
          </a:prstGeom>
        </p:spPr>
        <p:txBody>
          <a:bodyPr wrap="none">
            <a:spAutoFit/>
          </a:bodyPr>
          <a:lstStyle/>
          <a:p>
            <a:r>
              <a:rPr lang="en-US" sz="1200" dirty="0"/>
              <a:t>Source: NIST</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343933" y="1447800"/>
            <a:ext cx="6393946" cy="4815195"/>
          </a:xfrm>
          <a:prstGeom prst="rect">
            <a:avLst/>
          </a:prstGeom>
        </p:spPr>
      </p:pic>
    </p:spTree>
    <p:extLst>
      <p:ext uri="{BB962C8B-B14F-4D97-AF65-F5344CB8AC3E}">
        <p14:creationId xmlns="" xmlns:p14="http://schemas.microsoft.com/office/powerpoint/2010/main" val="4164792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029" y="1371600"/>
            <a:ext cx="7620000" cy="3640484"/>
          </a:xfrm>
          <a:prstGeom prst="rect">
            <a:avLst/>
          </a:prstGeom>
        </p:spPr>
        <p:txBody>
          <a:bodyPr wrap="square">
            <a:spAutoFit/>
          </a:bodyPr>
          <a:lstStyle/>
          <a:p>
            <a:pPr marL="0" marR="0" algn="just" eaLnBrk="0">
              <a:lnSpc>
                <a:spcPct val="93000"/>
              </a:lnSpc>
              <a:spcBef>
                <a:spcPts val="0"/>
              </a:spcBef>
              <a:spcAft>
                <a:spcPts val="0"/>
              </a:spcAft>
            </a:pPr>
            <a:r>
              <a:rPr lang="en-US" b="1" spc="-15" dirty="0">
                <a:latin typeface="+mn-lt"/>
                <a:ea typeface="Times New Roman" panose="02020603050405020304" pitchFamily="18" charset="0"/>
                <a:cs typeface="Garamond" panose="02020404030301010803" pitchFamily="18" charset="0"/>
              </a:rPr>
              <a:t>706.8 Openings. </a:t>
            </a:r>
            <a:r>
              <a:rPr lang="en-US" spc="-15" dirty="0">
                <a:latin typeface="+mn-lt"/>
                <a:ea typeface="Times New Roman" panose="02020603050405020304" pitchFamily="18" charset="0"/>
              </a:rPr>
              <a:t>Each opening through a firewall shall be </a:t>
            </a:r>
            <a:r>
              <a:rPr lang="en-US" spc="15" dirty="0">
                <a:latin typeface="+mn-lt"/>
                <a:ea typeface="Times New Roman" panose="02020603050405020304" pitchFamily="18" charset="0"/>
                <a:cs typeface="Verdana" panose="020B0604030504040204" pitchFamily="34" charset="0"/>
              </a:rPr>
              <a:t>protected </a:t>
            </a:r>
            <a:r>
              <a:rPr lang="en-US" spc="15" dirty="0">
                <a:latin typeface="+mn-lt"/>
                <a:ea typeface="Times New Roman" panose="02020603050405020304" pitchFamily="18" charset="0"/>
              </a:rPr>
              <a:t>in accordance with Section 716.5 and shall not </a:t>
            </a:r>
            <a:r>
              <a:rPr lang="en-US" dirty="0">
                <a:latin typeface="+mn-lt"/>
                <a:ea typeface="Times New Roman" panose="02020603050405020304" pitchFamily="18" charset="0"/>
              </a:rPr>
              <a:t>exceed 156 square feet. The aggregate width of open­</a:t>
            </a:r>
            <a:r>
              <a:rPr lang="en-US" spc="20" dirty="0">
                <a:latin typeface="+mn-lt"/>
                <a:ea typeface="Times New Roman" panose="02020603050405020304" pitchFamily="18" charset="0"/>
              </a:rPr>
              <a:t>ings at any floor level shall not exceed 25 percent of the </a:t>
            </a:r>
            <a:r>
              <a:rPr lang="en-US" dirty="0">
                <a:latin typeface="+mn-lt"/>
                <a:ea typeface="Times New Roman" panose="02020603050405020304" pitchFamily="18" charset="0"/>
              </a:rPr>
              <a:t>length of the wall.</a:t>
            </a:r>
          </a:p>
          <a:p>
            <a:pPr marL="0" marR="0" algn="just" eaLnBrk="0">
              <a:lnSpc>
                <a:spcPct val="93000"/>
              </a:lnSpc>
              <a:spcBef>
                <a:spcPts val="0"/>
              </a:spcBef>
              <a:spcAft>
                <a:spcPts val="0"/>
              </a:spcAft>
            </a:pPr>
            <a:endParaRPr lang="en-US" b="1" spc="-50" dirty="0">
              <a:latin typeface="+mn-lt"/>
              <a:ea typeface="Times New Roman" panose="02020603050405020304" pitchFamily="18" charset="0"/>
              <a:cs typeface="Garamond" panose="02020404030301010803" pitchFamily="18" charset="0"/>
            </a:endParaRPr>
          </a:p>
          <a:p>
            <a:pPr marL="0" marR="0" algn="just" eaLnBrk="0">
              <a:lnSpc>
                <a:spcPct val="93000"/>
              </a:lnSpc>
              <a:spcBef>
                <a:spcPts val="0"/>
              </a:spcBef>
              <a:spcAft>
                <a:spcPts val="0"/>
              </a:spcAft>
            </a:pPr>
            <a:r>
              <a:rPr lang="en-US" b="1" spc="-50" dirty="0">
                <a:latin typeface="+mn-lt"/>
                <a:ea typeface="Times New Roman" panose="02020603050405020304" pitchFamily="18" charset="0"/>
                <a:cs typeface="Garamond" panose="02020404030301010803" pitchFamily="18" charset="0"/>
              </a:rPr>
              <a:t>Exceptions:</a:t>
            </a:r>
          </a:p>
          <a:p>
            <a:pPr marL="137160" marR="0" eaLnBrk="0">
              <a:spcBef>
                <a:spcPts val="180"/>
              </a:spcBef>
              <a:spcAft>
                <a:spcPts val="0"/>
              </a:spcAft>
            </a:pPr>
            <a:endParaRPr lang="en-US" dirty="0">
              <a:latin typeface="+mn-lt"/>
              <a:ea typeface="Times New Roman" panose="02020603050405020304" pitchFamily="18" charset="0"/>
            </a:endParaRPr>
          </a:p>
          <a:p>
            <a:pPr marL="342900" marR="0" lvl="0" indent="-342900" eaLnBrk="0">
              <a:lnSpc>
                <a:spcPct val="93000"/>
              </a:lnSpc>
              <a:spcBef>
                <a:spcPts val="360"/>
              </a:spcBef>
              <a:spcAft>
                <a:spcPts val="0"/>
              </a:spcAft>
              <a:buSzPct val="100000"/>
              <a:buFont typeface="+mj-lt"/>
              <a:buAutoNum type="arabicPeriod"/>
              <a:tabLst>
                <a:tab pos="502920" algn="l"/>
              </a:tabLst>
            </a:pPr>
            <a:r>
              <a:rPr lang="en-US" spc="15" dirty="0">
                <a:latin typeface="+mn-lt"/>
                <a:ea typeface="Times New Roman" panose="02020603050405020304" pitchFamily="18" charset="0"/>
                <a:cs typeface="Times New Roman" panose="02020603050405020304" pitchFamily="18" charset="0"/>
              </a:rPr>
              <a:t>Openings are not permitted in party walls con­structed in accordance with Section 706.1.1.</a:t>
            </a:r>
          </a:p>
          <a:p>
            <a:pPr marL="342900" marR="0" lvl="0" indent="-342900" eaLnBrk="0">
              <a:lnSpc>
                <a:spcPct val="93000"/>
              </a:lnSpc>
              <a:spcBef>
                <a:spcPts val="360"/>
              </a:spcBef>
              <a:spcAft>
                <a:spcPts val="0"/>
              </a:spcAft>
              <a:buSzPct val="100000"/>
              <a:buFont typeface="+mj-lt"/>
              <a:buAutoNum type="arabicPeriod"/>
              <a:tabLst>
                <a:tab pos="502920" algn="l"/>
              </a:tabLst>
            </a:pPr>
            <a:endParaRPr lang="en-US" spc="15" dirty="0">
              <a:latin typeface="+mn-lt"/>
              <a:ea typeface="Times New Roman" panose="02020603050405020304" pitchFamily="18" charset="0"/>
              <a:cs typeface="Times New Roman" panose="02020603050405020304" pitchFamily="18" charset="0"/>
            </a:endParaRPr>
          </a:p>
          <a:p>
            <a:pPr marL="342900" marR="0" lvl="0" indent="-342900" algn="just" eaLnBrk="0">
              <a:lnSpc>
                <a:spcPct val="93000"/>
              </a:lnSpc>
              <a:spcBef>
                <a:spcPts val="360"/>
              </a:spcBef>
              <a:spcAft>
                <a:spcPts val="0"/>
              </a:spcAft>
              <a:buSzPct val="100000"/>
              <a:buFont typeface="+mj-lt"/>
              <a:buAutoNum type="arabicPeriod"/>
              <a:tabLst>
                <a:tab pos="502920" algn="l"/>
              </a:tabLst>
            </a:pPr>
            <a:r>
              <a:rPr lang="en-US" spc="-10" dirty="0">
                <a:latin typeface="+mn-lt"/>
                <a:ea typeface="Times New Roman" panose="02020603050405020304" pitchFamily="18" charset="0"/>
                <a:cs typeface="Times New Roman" panose="02020603050405020304" pitchFamily="18" charset="0"/>
              </a:rPr>
              <a:t>Openings shall not be limited to 156 square feet</a:t>
            </a:r>
            <a:r>
              <a:rPr lang="en-US" spc="-5" dirty="0">
                <a:latin typeface="+mn-lt"/>
                <a:ea typeface="Times New Roman" panose="02020603050405020304" pitchFamily="18" charset="0"/>
                <a:cs typeface="Times New Roman" panose="02020603050405020304" pitchFamily="18" charset="0"/>
              </a:rPr>
              <a:t> where both buildings are equipped throughout </a:t>
            </a:r>
            <a:r>
              <a:rPr lang="en-US" spc="20" dirty="0">
                <a:latin typeface="+mn-lt"/>
                <a:ea typeface="Times New Roman" panose="02020603050405020304" pitchFamily="18" charset="0"/>
                <a:cs typeface="Times New Roman" panose="02020603050405020304" pitchFamily="18" charset="0"/>
              </a:rPr>
              <a:t>with an automatic sprinkler system installed in </a:t>
            </a:r>
            <a:r>
              <a:rPr lang="en-US" spc="-5" dirty="0">
                <a:latin typeface="+mn-lt"/>
                <a:ea typeface="Times New Roman" panose="02020603050405020304" pitchFamily="18" charset="0"/>
                <a:cs typeface="Times New Roman" panose="02020603050405020304" pitchFamily="18" charset="0"/>
              </a:rPr>
              <a:t>accordance with Section 903.3.1.1.</a:t>
            </a:r>
            <a:endParaRPr lang="en-US" spc="15"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75084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1"/>
            <a:ext cx="8229600" cy="838200"/>
          </a:xfrm>
        </p:spPr>
        <p:txBody>
          <a:bodyPr>
            <a:normAutofit/>
          </a:bodyPr>
          <a:lstStyle/>
          <a:p>
            <a:pPr marL="0" indent="0">
              <a:buNone/>
            </a:pPr>
            <a:r>
              <a:rPr lang="en-US" sz="1800" dirty="0"/>
              <a:t>All openings in firewalls and fire barriers should be protected with equipment listed by the national testing laboratories.</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312845" y="867427"/>
            <a:ext cx="4502266" cy="5639681"/>
          </a:xfrm>
          <a:prstGeom prst="rect">
            <a:avLst/>
          </a:prstGeom>
        </p:spPr>
      </p:pic>
      <p:sp>
        <p:nvSpPr>
          <p:cNvPr id="4" name="Rectangle 3"/>
          <p:cNvSpPr/>
          <p:nvPr/>
        </p:nvSpPr>
        <p:spPr>
          <a:xfrm>
            <a:off x="3445947" y="6387234"/>
            <a:ext cx="2236061" cy="276999"/>
          </a:xfrm>
          <a:prstGeom prst="rect">
            <a:avLst/>
          </a:prstGeom>
        </p:spPr>
        <p:txBody>
          <a:bodyPr wrap="none">
            <a:spAutoFit/>
          </a:bodyPr>
          <a:lstStyle/>
          <a:p>
            <a:r>
              <a:rPr lang="en-US" sz="1200" dirty="0"/>
              <a:t>Source: J.W. Murdoch &amp; Sons</a:t>
            </a:r>
          </a:p>
        </p:txBody>
      </p:sp>
    </p:spTree>
    <p:extLst>
      <p:ext uri="{BB962C8B-B14F-4D97-AF65-F5344CB8AC3E}">
        <p14:creationId xmlns="" xmlns:p14="http://schemas.microsoft.com/office/powerpoint/2010/main" val="1201600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firewallsigns.com/prodimages/giant/4HFP3-1.jpg"/>
          <p:cNvPicPr/>
          <p:nvPr/>
        </p:nvPicPr>
        <p:blipFill rotWithShape="1">
          <a:blip r:embed="rId3">
            <a:extLst>
              <a:ext uri="{28A0092B-C50C-407E-A947-70E740481C1C}">
                <a14:useLocalDpi xmlns="" xmlns:a14="http://schemas.microsoft.com/office/drawing/2010/main" val="0"/>
              </a:ext>
            </a:extLst>
          </a:blip>
          <a:srcRect l="4166" t="3387" r="4833" b="14447"/>
          <a:stretch/>
        </p:blipFill>
        <p:spPr bwMode="auto">
          <a:xfrm>
            <a:off x="1371600" y="685800"/>
            <a:ext cx="6781799" cy="5181600"/>
          </a:xfrm>
          <a:prstGeom prst="rect">
            <a:avLst/>
          </a:prstGeom>
          <a:noFill/>
          <a:ln>
            <a:noFill/>
          </a:ln>
          <a:extLst>
            <a:ext uri="{53640926-AAD7-44D8-BBD7-CCE9431645EC}">
              <a14:shadowObscured xmlns="" xmlns:a14="http://schemas.microsoft.com/office/drawing/2010/main"/>
            </a:ext>
          </a:extLst>
        </p:spPr>
      </p:pic>
      <p:sp>
        <p:nvSpPr>
          <p:cNvPr id="5" name="Rectangle 4"/>
          <p:cNvSpPr/>
          <p:nvPr/>
        </p:nvSpPr>
        <p:spPr>
          <a:xfrm>
            <a:off x="3717630" y="5867400"/>
            <a:ext cx="2089738" cy="388696"/>
          </a:xfrm>
          <a:prstGeom prst="rect">
            <a:avLst/>
          </a:prstGeom>
        </p:spPr>
        <p:txBody>
          <a:bodyPr wrap="none">
            <a:spAutoFit/>
          </a:bodyPr>
          <a:lstStyle/>
          <a:p>
            <a:pPr marL="0" marR="0" algn="ctr">
              <a:lnSpc>
                <a:spcPct val="107000"/>
              </a:lnSpc>
              <a:spcBef>
                <a:spcPts val="0"/>
              </a:spcBef>
              <a:spcAft>
                <a:spcPts val="800"/>
              </a:spcAft>
            </a:pPr>
            <a:r>
              <a:rPr lang="en-US" sz="1200" dirty="0">
                <a:latin typeface="+mn-lt"/>
                <a:ea typeface="Calibri" panose="020F0502020204030204" pitchFamily="34" charset="0"/>
                <a:cs typeface="Times New Roman" panose="02020603050405020304" pitchFamily="18" charset="0"/>
              </a:rPr>
              <a:t>Source: Fire Wall Signs Inc</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14272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1"/>
            <a:ext cx="8229600" cy="609600"/>
          </a:xfrm>
        </p:spPr>
        <p:txBody>
          <a:bodyPr>
            <a:normAutofit/>
          </a:bodyPr>
          <a:lstStyle/>
          <a:p>
            <a:pPr marL="0" indent="0">
              <a:buNone/>
            </a:pPr>
            <a:r>
              <a:rPr lang="en-US" sz="1800" dirty="0"/>
              <a:t>Fire door assemblies should be listed by a nationally recognized laboratory.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24253" y="609600"/>
            <a:ext cx="4830232" cy="5607023"/>
          </a:xfrm>
          <a:prstGeom prst="rect">
            <a:avLst/>
          </a:prstGeom>
        </p:spPr>
      </p:pic>
      <p:sp>
        <p:nvSpPr>
          <p:cNvPr id="4" name="Rectangle 3"/>
          <p:cNvSpPr/>
          <p:nvPr/>
        </p:nvSpPr>
        <p:spPr>
          <a:xfrm>
            <a:off x="2863970" y="6312905"/>
            <a:ext cx="3150799" cy="276999"/>
          </a:xfrm>
          <a:prstGeom prst="rect">
            <a:avLst/>
          </a:prstGeom>
        </p:spPr>
        <p:txBody>
          <a:bodyPr wrap="none">
            <a:spAutoFit/>
          </a:bodyPr>
          <a:lstStyle/>
          <a:p>
            <a:r>
              <a:rPr lang="en-US" sz="1200" dirty="0"/>
              <a:t>Source: ACME Doorway Technical Services</a:t>
            </a:r>
          </a:p>
        </p:txBody>
      </p:sp>
    </p:spTree>
    <p:extLst>
      <p:ext uri="{BB962C8B-B14F-4D97-AF65-F5344CB8AC3E}">
        <p14:creationId xmlns="" xmlns:p14="http://schemas.microsoft.com/office/powerpoint/2010/main" val="160309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76400"/>
            <a:ext cx="8077200" cy="2862322"/>
          </a:xfrm>
          <a:prstGeom prst="rect">
            <a:avLst/>
          </a:prstGeom>
        </p:spPr>
        <p:txBody>
          <a:bodyPr wrap="square">
            <a:spAutoFit/>
          </a:bodyPr>
          <a:lstStyle/>
          <a:p>
            <a:pPr algn="ctr"/>
            <a:r>
              <a:rPr lang="en-US" b="1" dirty="0">
                <a:latin typeface="+mn-lt"/>
              </a:rPr>
              <a:t>NFPA 221</a:t>
            </a:r>
            <a:endParaRPr lang="en-US" dirty="0">
              <a:latin typeface="+mn-lt"/>
            </a:endParaRPr>
          </a:p>
          <a:p>
            <a:pPr algn="ctr"/>
            <a:r>
              <a:rPr lang="en-US" b="1" dirty="0">
                <a:latin typeface="Times New Roman" panose="02020603050405020304" pitchFamily="18" charset="0"/>
              </a:rPr>
              <a:t> </a:t>
            </a:r>
            <a:endParaRPr lang="en-US" dirty="0"/>
          </a:p>
          <a:p>
            <a:pPr algn="just"/>
            <a:r>
              <a:rPr lang="en-US" b="1" dirty="0">
                <a:latin typeface="+mn-lt"/>
              </a:rPr>
              <a:t>Chapter 3: Definitions</a:t>
            </a:r>
          </a:p>
          <a:p>
            <a:pPr algn="just"/>
            <a:r>
              <a:rPr lang="en-US" dirty="0">
                <a:latin typeface="+mn-lt"/>
              </a:rPr>
              <a:t> </a:t>
            </a:r>
          </a:p>
          <a:p>
            <a:pPr algn="just"/>
            <a:r>
              <a:rPr lang="en-US" b="1" dirty="0">
                <a:latin typeface="+mn-lt"/>
              </a:rPr>
              <a:t>3.3.5</a:t>
            </a:r>
            <a:r>
              <a:rPr lang="en-US" dirty="0">
                <a:latin typeface="+mn-lt"/>
              </a:rPr>
              <a:t> </a:t>
            </a:r>
            <a:r>
              <a:rPr lang="en-US" b="1" dirty="0">
                <a:latin typeface="+mn-lt"/>
              </a:rPr>
              <a:t>Fire Protection Rating</a:t>
            </a:r>
            <a:r>
              <a:rPr lang="en-US" dirty="0">
                <a:latin typeface="+mn-lt"/>
              </a:rPr>
              <a:t>: The designation indicating the duration of the fire test exposure to which an opening protective assembly was exposed.</a:t>
            </a:r>
          </a:p>
          <a:p>
            <a:pPr algn="just"/>
            <a:r>
              <a:rPr lang="en-US" dirty="0">
                <a:latin typeface="+mn-lt"/>
              </a:rPr>
              <a:t> </a:t>
            </a:r>
          </a:p>
          <a:p>
            <a:pPr algn="just"/>
            <a:r>
              <a:rPr lang="en-US" b="1" dirty="0">
                <a:latin typeface="+mn-lt"/>
              </a:rPr>
              <a:t>3.3.6 Fire Resistant Rating</a:t>
            </a:r>
            <a:r>
              <a:rPr lang="en-US" dirty="0">
                <a:latin typeface="+mn-lt"/>
              </a:rPr>
              <a:t>: The time in minutes or hours that materials or assemblies have withstood a fire exposure as determined by tests, or methods based on tests, prescribed by this standard.</a:t>
            </a:r>
            <a:endParaRPr lang="en-US" dirty="0">
              <a:effectLst/>
              <a:latin typeface="+mn-lt"/>
            </a:endParaRPr>
          </a:p>
        </p:txBody>
      </p:sp>
    </p:spTree>
    <p:extLst>
      <p:ext uri="{BB962C8B-B14F-4D97-AF65-F5344CB8AC3E}">
        <p14:creationId xmlns="" xmlns:p14="http://schemas.microsoft.com/office/powerpoint/2010/main" val="33128023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09600" y="838200"/>
            <a:ext cx="8229600" cy="5181600"/>
          </a:xfrm>
        </p:spPr>
        <p:txBody>
          <a:bodyPr>
            <a:normAutofit/>
          </a:bodyPr>
          <a:lstStyle/>
          <a:p>
            <a:pPr marL="0" indent="0">
              <a:buNone/>
            </a:pPr>
            <a:endParaRPr lang="en-US" sz="1800" dirty="0"/>
          </a:p>
          <a:p>
            <a:pPr marL="0" indent="0">
              <a:buNone/>
            </a:pPr>
            <a:endParaRPr lang="en-US" sz="1800" dirty="0"/>
          </a:p>
          <a:p>
            <a:pPr marL="0" indent="0">
              <a:buNone/>
            </a:pPr>
            <a:r>
              <a:rPr lang="en-US" sz="1800" dirty="0"/>
              <a:t>Fire doors should be simple, direct acting, and reliable. When selecting a design, be sure the product complies with the following:</a:t>
            </a:r>
            <a:endParaRPr lang="en-US" sz="2600" dirty="0"/>
          </a:p>
          <a:p>
            <a:pPr marL="514350" indent="-514350">
              <a:buSzPct val="100000"/>
              <a:buFont typeface="+mj-lt"/>
              <a:buAutoNum type="arabicPeriod"/>
            </a:pPr>
            <a:r>
              <a:rPr lang="en-US" sz="1800" dirty="0"/>
              <a:t>Self-releasing features are incorporated into the design.</a:t>
            </a:r>
          </a:p>
          <a:p>
            <a:pPr marL="514350" indent="-514350">
              <a:buSzPct val="100000"/>
              <a:buFont typeface="+mj-lt"/>
              <a:buAutoNum type="arabicPeriod"/>
            </a:pPr>
            <a:r>
              <a:rPr lang="en-US" sz="1800" dirty="0"/>
              <a:t>Sprinkler discharge will not impede operation of any fusible link on the fire door. </a:t>
            </a:r>
          </a:p>
          <a:p>
            <a:pPr marL="514350" indent="-514350">
              <a:buSzPct val="100000"/>
              <a:buFont typeface="+mj-lt"/>
              <a:buAutoNum type="arabicPeriod"/>
            </a:pPr>
            <a:r>
              <a:rPr lang="en-US" sz="1800" dirty="0"/>
              <a:t>Conveyor belt objects will not prevent the fire door from closing.</a:t>
            </a:r>
          </a:p>
        </p:txBody>
      </p:sp>
    </p:spTree>
    <p:extLst>
      <p:ext uri="{BB962C8B-B14F-4D97-AF65-F5344CB8AC3E}">
        <p14:creationId xmlns="" xmlns:p14="http://schemas.microsoft.com/office/powerpoint/2010/main" val="13511324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43630" y="304800"/>
            <a:ext cx="8229600" cy="762000"/>
          </a:xfrm>
        </p:spPr>
        <p:txBody>
          <a:bodyPr>
            <a:normAutofit/>
          </a:bodyPr>
          <a:lstStyle/>
          <a:p>
            <a:pPr marL="0" indent="0">
              <a:buNone/>
            </a:pPr>
            <a:r>
              <a:rPr lang="en-US" sz="1800" dirty="0"/>
              <a:t>Per the NFPA, fire doors are rated at 4, 3, 1½ and 1-hours, as well as 45, 30 and 20 minutes.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133600" y="1295400"/>
            <a:ext cx="5169255" cy="5100638"/>
          </a:xfrm>
          <a:prstGeom prst="rect">
            <a:avLst/>
          </a:prstGeom>
        </p:spPr>
      </p:pic>
    </p:spTree>
    <p:extLst>
      <p:ext uri="{BB962C8B-B14F-4D97-AF65-F5344CB8AC3E}">
        <p14:creationId xmlns="" xmlns:p14="http://schemas.microsoft.com/office/powerpoint/2010/main" val="1754654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609600" y="1219200"/>
            <a:ext cx="8229600" cy="4343400"/>
          </a:xfrm>
        </p:spPr>
        <p:txBody>
          <a:bodyPr>
            <a:noAutofit/>
          </a:bodyPr>
          <a:lstStyle/>
          <a:p>
            <a:pPr marL="0" indent="0">
              <a:buNone/>
            </a:pPr>
            <a:endParaRPr lang="en-US" sz="1800" dirty="0"/>
          </a:p>
          <a:p>
            <a:r>
              <a:rPr lang="en-US" sz="1800" dirty="0"/>
              <a:t>Types of fire doors include; swinging, horizontally sliding, vertically sliding and rolling. </a:t>
            </a:r>
          </a:p>
          <a:p>
            <a:r>
              <a:rPr lang="en-US" sz="1800" dirty="0"/>
              <a:t>Rolling doors are overhead metal doors that unroll downward to close. </a:t>
            </a:r>
          </a:p>
          <a:p>
            <a:r>
              <a:rPr lang="en-US" sz="1800" dirty="0"/>
              <a:t>Booklets are available from the testing laboratories, which provide recommendations of specific hardware to be used with different types of doors. </a:t>
            </a:r>
          </a:p>
          <a:p>
            <a:r>
              <a:rPr lang="en-US" sz="1800" dirty="0"/>
              <a:t>Fire doors used for egress must be designed and installed in accordance with the requirements of the NFPA Life Safety Code. </a:t>
            </a:r>
          </a:p>
        </p:txBody>
      </p:sp>
    </p:spTree>
    <p:extLst>
      <p:ext uri="{BB962C8B-B14F-4D97-AF65-F5344CB8AC3E}">
        <p14:creationId xmlns="" xmlns:p14="http://schemas.microsoft.com/office/powerpoint/2010/main" val="3316597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066800"/>
            <a:ext cx="7543800" cy="4198329"/>
          </a:xfrm>
          <a:prstGeom prst="rect">
            <a:avLst/>
          </a:prstGeom>
        </p:spPr>
        <p:txBody>
          <a:bodyPr wrap="square">
            <a:spAutoFit/>
          </a:bodyPr>
          <a:lstStyle/>
          <a:p>
            <a:pPr marL="0" marR="0" algn="just" eaLnBrk="0">
              <a:lnSpc>
                <a:spcPct val="93000"/>
              </a:lnSpc>
              <a:spcBef>
                <a:spcPts val="180"/>
              </a:spcBef>
              <a:spcAft>
                <a:spcPts val="720"/>
              </a:spcAft>
            </a:pPr>
            <a:r>
              <a:rPr lang="en-US" b="1" spc="-10" dirty="0">
                <a:latin typeface="Arial" panose="020B0604020202020204" pitchFamily="34" charset="0"/>
                <a:ea typeface="Times New Roman" panose="02020603050405020304" pitchFamily="18" charset="0"/>
                <a:cs typeface="Arial" panose="020B0604020202020204" pitchFamily="34" charset="0"/>
              </a:rPr>
              <a:t>716.5 Fire door and shutter assemblies. </a:t>
            </a:r>
            <a:r>
              <a:rPr lang="en-US" spc="-10" dirty="0">
                <a:latin typeface="Arial" panose="020B0604020202020204" pitchFamily="34" charset="0"/>
                <a:ea typeface="Times New Roman" panose="02020603050405020304" pitchFamily="18" charset="0"/>
                <a:cs typeface="Arial" panose="020B0604020202020204" pitchFamily="34" charset="0"/>
              </a:rPr>
              <a:t>Approved fire door </a:t>
            </a:r>
            <a:r>
              <a:rPr lang="en-US" dirty="0">
                <a:latin typeface="Arial" panose="020B0604020202020204" pitchFamily="34" charset="0"/>
                <a:ea typeface="Times New Roman" panose="02020603050405020304" pitchFamily="18" charset="0"/>
                <a:cs typeface="Arial" panose="020B0604020202020204" pitchFamily="34" charset="0"/>
              </a:rPr>
              <a:t>and fire shutter assemblies shall be constructed of any mate­</a:t>
            </a:r>
            <a:r>
              <a:rPr lang="en-US" spc="-5" dirty="0">
                <a:latin typeface="Arial" panose="020B0604020202020204" pitchFamily="34" charset="0"/>
                <a:ea typeface="Times New Roman" panose="02020603050405020304" pitchFamily="18" charset="0"/>
                <a:cs typeface="Arial" panose="020B0604020202020204" pitchFamily="34" charset="0"/>
              </a:rPr>
              <a:t>rial or assembly of component materials that conforms to the </a:t>
            </a:r>
            <a:r>
              <a:rPr lang="en-US" dirty="0">
                <a:latin typeface="Arial" panose="020B0604020202020204" pitchFamily="34" charset="0"/>
                <a:ea typeface="Times New Roman" panose="02020603050405020304" pitchFamily="18" charset="0"/>
                <a:cs typeface="Arial" panose="020B0604020202020204" pitchFamily="34" charset="0"/>
              </a:rPr>
              <a:t>test requirements of Section 716.5.1, 716.5.2 or 716.5.3 and </a:t>
            </a:r>
            <a:r>
              <a:rPr lang="en-US" spc="-10" dirty="0">
                <a:latin typeface="Arial" panose="020B0604020202020204" pitchFamily="34" charset="0"/>
                <a:ea typeface="Times New Roman" panose="02020603050405020304" pitchFamily="18" charset="0"/>
                <a:cs typeface="Arial" panose="020B0604020202020204" pitchFamily="34" charset="0"/>
              </a:rPr>
              <a:t>the fire protection rating indicated in </a:t>
            </a:r>
            <a:r>
              <a:rPr lang="en-US" spc="-5" dirty="0">
                <a:latin typeface="Arial" panose="020B0604020202020204" pitchFamily="34" charset="0"/>
                <a:ea typeface="Times New Roman" panose="02020603050405020304" pitchFamily="18" charset="0"/>
                <a:cs typeface="Arial" panose="020B0604020202020204" pitchFamily="34" charset="0"/>
              </a:rPr>
              <a:t>Table 716.5. Fire door frames with transom lights, sidelights or both shall be permit­ted in accordance with Section 716.5.6. Fire door assemblies and shutters shall be installed in accordance with the provi­sions of this section and NFPA 80.</a:t>
            </a:r>
          </a:p>
          <a:p>
            <a:pPr marL="0" marR="0" algn="just" eaLnBrk="0">
              <a:lnSpc>
                <a:spcPct val="93000"/>
              </a:lnSpc>
              <a:spcBef>
                <a:spcPts val="180"/>
              </a:spcBef>
              <a:spcAft>
                <a:spcPts val="720"/>
              </a:spcAft>
            </a:pPr>
            <a:r>
              <a:rPr lang="en-US" b="1" dirty="0">
                <a:latin typeface="Arial" panose="020B0604020202020204" pitchFamily="34" charset="0"/>
                <a:ea typeface="Times New Roman" panose="02020603050405020304" pitchFamily="18" charset="0"/>
                <a:cs typeface="Arial" panose="020B0604020202020204" pitchFamily="34" charset="0"/>
              </a:rPr>
              <a:t>Exceptions:</a:t>
            </a: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eaLnBrk="0">
              <a:lnSpc>
                <a:spcPct val="95000"/>
              </a:lnSpc>
              <a:spcBef>
                <a:spcPts val="360"/>
              </a:spcBef>
              <a:spcAft>
                <a:spcPts val="0"/>
              </a:spcAft>
              <a:buSzPct val="100000"/>
              <a:buFont typeface="+mj-lt"/>
              <a:buAutoNum type="arabicPeriod"/>
              <a:tabLst>
                <a:tab pos="457200" algn="l"/>
              </a:tabLst>
            </a:pPr>
            <a:r>
              <a:rPr lang="en-US" spc="-5" dirty="0">
                <a:latin typeface="Arial" panose="020B0604020202020204" pitchFamily="34" charset="0"/>
                <a:ea typeface="Times New Roman" panose="02020603050405020304" pitchFamily="18" charset="0"/>
                <a:cs typeface="Arial" panose="020B0604020202020204" pitchFamily="34" charset="0"/>
              </a:rPr>
              <a:t>Labeled protective assemblies that conform to the </a:t>
            </a:r>
            <a:r>
              <a:rPr lang="en-US" spc="-10" dirty="0">
                <a:latin typeface="Arial" panose="020B0604020202020204" pitchFamily="34" charset="0"/>
                <a:ea typeface="Times New Roman" panose="02020603050405020304" pitchFamily="18" charset="0"/>
                <a:cs typeface="Arial" panose="020B0604020202020204" pitchFamily="34" charset="0"/>
              </a:rPr>
              <a:t>requirements of this section or UL 10A, UL 14B and </a:t>
            </a:r>
            <a:r>
              <a:rPr lang="en-US" spc="-5" dirty="0">
                <a:latin typeface="Arial" panose="020B0604020202020204" pitchFamily="34" charset="0"/>
                <a:ea typeface="Times New Roman" panose="02020603050405020304" pitchFamily="18" charset="0"/>
                <a:cs typeface="Arial" panose="020B0604020202020204" pitchFamily="34" charset="0"/>
              </a:rPr>
              <a:t>UL 14C for tin-clad fire door assemblies.</a:t>
            </a:r>
            <a:endParaRPr lang="en-US" sz="2800" spc="-5"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eaLnBrk="0">
              <a:lnSpc>
                <a:spcPct val="93000"/>
              </a:lnSpc>
              <a:spcBef>
                <a:spcPts val="360"/>
              </a:spcBef>
              <a:spcAft>
                <a:spcPts val="0"/>
              </a:spcAft>
              <a:buSzPct val="100000"/>
              <a:buFont typeface="+mj-lt"/>
              <a:buAutoNum type="arabicPeriod"/>
              <a:tabLst>
                <a:tab pos="457200" algn="l"/>
              </a:tabLst>
            </a:pPr>
            <a:r>
              <a:rPr lang="en-US" spc="-5" dirty="0">
                <a:latin typeface="Arial" panose="020B0604020202020204" pitchFamily="34" charset="0"/>
                <a:ea typeface="Times New Roman" panose="02020603050405020304" pitchFamily="18" charset="0"/>
                <a:cs typeface="Arial" panose="020B0604020202020204" pitchFamily="34" charset="0"/>
              </a:rPr>
              <a:t>Floor fire door assemblies in accordance with Sec­</a:t>
            </a:r>
            <a:r>
              <a:rPr lang="en-US" spc="-10" dirty="0">
                <a:latin typeface="Arial" panose="020B0604020202020204" pitchFamily="34" charset="0"/>
                <a:ea typeface="Times New Roman" panose="02020603050405020304" pitchFamily="18" charset="0"/>
                <a:cs typeface="Arial" panose="020B0604020202020204" pitchFamily="34" charset="0"/>
              </a:rPr>
              <a:t>tion 711.8.</a:t>
            </a:r>
            <a:endParaRPr lang="en-US" sz="2800" spc="-5"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 xmlns:p14="http://schemas.microsoft.com/office/powerpoint/2010/main" val="2446767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52401"/>
            <a:ext cx="8229600" cy="1066800"/>
          </a:xfrm>
        </p:spPr>
        <p:txBody>
          <a:bodyPr>
            <a:normAutofit/>
          </a:bodyPr>
          <a:lstStyle/>
          <a:p>
            <a:pPr marL="0" indent="0">
              <a:buNone/>
            </a:pPr>
            <a:r>
              <a:rPr lang="en-US" sz="1800" b="1" u="sng" dirty="0"/>
              <a:t>Closing Mechanisms</a:t>
            </a:r>
            <a:r>
              <a:rPr lang="en-US" sz="1800" b="1" dirty="0"/>
              <a:t>:</a:t>
            </a:r>
          </a:p>
          <a:p>
            <a:pPr marL="0" indent="0">
              <a:buNone/>
            </a:pPr>
            <a:r>
              <a:rPr lang="en-US" sz="1800" dirty="0"/>
              <a:t>Fire doors are constructed to close automatically via links with certain devices. </a:t>
            </a: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95400" y="1219201"/>
            <a:ext cx="6435329" cy="4585173"/>
          </a:xfrm>
          <a:prstGeom prst="rect">
            <a:avLst/>
          </a:prstGeom>
        </p:spPr>
      </p:pic>
      <p:sp>
        <p:nvSpPr>
          <p:cNvPr id="4" name="Rectangle 3"/>
          <p:cNvSpPr/>
          <p:nvPr/>
        </p:nvSpPr>
        <p:spPr>
          <a:xfrm>
            <a:off x="2274438" y="5943600"/>
            <a:ext cx="4477251" cy="276999"/>
          </a:xfrm>
          <a:prstGeom prst="rect">
            <a:avLst/>
          </a:prstGeom>
        </p:spPr>
        <p:txBody>
          <a:bodyPr wrap="none">
            <a:spAutoFit/>
          </a:bodyPr>
          <a:lstStyle/>
          <a:p>
            <a:r>
              <a:rPr lang="en-US" sz="1200" dirty="0"/>
              <a:t>Source: The Official Gazette of the United States Patent Office </a:t>
            </a:r>
          </a:p>
        </p:txBody>
      </p:sp>
    </p:spTree>
    <p:extLst>
      <p:ext uri="{BB962C8B-B14F-4D97-AF65-F5344CB8AC3E}">
        <p14:creationId xmlns="" xmlns:p14="http://schemas.microsoft.com/office/powerpoint/2010/main" val="294530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91199"/>
            <a:ext cx="7543800" cy="5255541"/>
          </a:xfrm>
          <a:prstGeom prst="rect">
            <a:avLst/>
          </a:prstGeom>
        </p:spPr>
        <p:txBody>
          <a:bodyPr wrap="square">
            <a:spAutoFit/>
          </a:bodyPr>
          <a:lstStyle/>
          <a:p>
            <a:pPr algn="just" eaLnBrk="0">
              <a:lnSpc>
                <a:spcPct val="93000"/>
              </a:lnSpc>
              <a:spcBef>
                <a:spcPts val="180"/>
              </a:spcBef>
              <a:spcAft>
                <a:spcPts val="900"/>
              </a:spcAft>
            </a:pPr>
            <a:r>
              <a:rPr lang="en-US" b="1" dirty="0">
                <a:latin typeface="Arial" panose="020B0604020202020204" pitchFamily="34" charset="0"/>
                <a:ea typeface="Times New Roman" panose="02020603050405020304" pitchFamily="18" charset="0"/>
                <a:cs typeface="Arial" panose="020B0604020202020204" pitchFamily="34" charset="0"/>
              </a:rPr>
              <a:t>716.5.9 Door closing. </a:t>
            </a:r>
            <a:r>
              <a:rPr lang="en-US" dirty="0">
                <a:latin typeface="Arial" panose="020B0604020202020204" pitchFamily="34" charset="0"/>
                <a:ea typeface="Times New Roman" panose="02020603050405020304" pitchFamily="18" charset="0"/>
                <a:cs typeface="Arial" panose="020B0604020202020204" pitchFamily="34" charset="0"/>
              </a:rPr>
              <a:t>Fire doors shall be self or automatic closing in accordance with this section. Self-closing chute intake doors shall not fail in a "door open" position in the event of a closer failure.</a:t>
            </a:r>
          </a:p>
          <a:p>
            <a:pPr algn="just" eaLnBrk="0">
              <a:lnSpc>
                <a:spcPct val="93000"/>
              </a:lnSpc>
              <a:spcBef>
                <a:spcPts val="180"/>
              </a:spcBef>
              <a:spcAft>
                <a:spcPts val="900"/>
              </a:spcAft>
            </a:pPr>
            <a:r>
              <a:rPr lang="en-US" b="1" dirty="0">
                <a:latin typeface="Arial" panose="020B0604020202020204" pitchFamily="34" charset="0"/>
                <a:ea typeface="Times New Roman" panose="02020603050405020304" pitchFamily="18" charset="0"/>
                <a:cs typeface="Arial" panose="020B0604020202020204" pitchFamily="34" charset="0"/>
              </a:rPr>
              <a:t>Exceptions:</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eaLnBrk="0">
              <a:lnSpc>
                <a:spcPct val="93000"/>
              </a:lnSpc>
              <a:spcBef>
                <a:spcPts val="360"/>
              </a:spcBef>
              <a:spcAft>
                <a:spcPts val="0"/>
              </a:spcAft>
              <a:buSzPct val="100000"/>
              <a:buFont typeface="+mj-lt"/>
              <a:buAutoNum type="arabicPeriod"/>
              <a:tabLst>
                <a:tab pos="457200" algn="l"/>
              </a:tabLst>
            </a:pPr>
            <a:r>
              <a:rPr lang="en-US" spc="15" dirty="0">
                <a:latin typeface="Arial" panose="020B0604020202020204" pitchFamily="34" charset="0"/>
                <a:ea typeface="Times New Roman" panose="02020603050405020304" pitchFamily="18" charset="0"/>
                <a:cs typeface="Arial" panose="020B0604020202020204" pitchFamily="34" charset="0"/>
              </a:rPr>
              <a:t>Fire doors located in common walls separating </a:t>
            </a:r>
            <a:r>
              <a:rPr lang="en-US" spc="-10" dirty="0">
                <a:latin typeface="Arial" panose="020B0604020202020204" pitchFamily="34" charset="0"/>
                <a:ea typeface="Times New Roman" panose="02020603050405020304" pitchFamily="18" charset="0"/>
                <a:cs typeface="Arial" panose="020B0604020202020204" pitchFamily="34" charset="0"/>
              </a:rPr>
              <a:t>sleeping units in Group R-1 shall be permitted with­</a:t>
            </a:r>
            <a:r>
              <a:rPr lang="en-US" spc="15" dirty="0">
                <a:latin typeface="Arial" panose="020B0604020202020204" pitchFamily="34" charset="0"/>
                <a:ea typeface="Times New Roman" panose="02020603050405020304" pitchFamily="18" charset="0"/>
                <a:cs typeface="Arial" panose="020B0604020202020204" pitchFamily="34" charset="0"/>
              </a:rPr>
              <a:t>out automatic or self-closing devices.</a:t>
            </a:r>
          </a:p>
          <a:p>
            <a:pPr marL="342900" marR="0" lvl="0" indent="-342900" algn="just" eaLnBrk="0">
              <a:lnSpc>
                <a:spcPct val="93000"/>
              </a:lnSpc>
              <a:spcBef>
                <a:spcPts val="180"/>
              </a:spcBef>
              <a:spcAft>
                <a:spcPts val="0"/>
              </a:spcAft>
              <a:buSzPct val="100000"/>
              <a:buFont typeface="+mj-lt"/>
              <a:buAutoNum type="arabicPeriod"/>
              <a:tabLst>
                <a:tab pos="457200" algn="l"/>
              </a:tabLst>
            </a:pPr>
            <a:r>
              <a:rPr lang="en-US" spc="-15" dirty="0">
                <a:latin typeface="Arial" panose="020B0604020202020204" pitchFamily="34" charset="0"/>
                <a:ea typeface="Times New Roman" panose="02020603050405020304" pitchFamily="18" charset="0"/>
                <a:cs typeface="Arial" panose="020B0604020202020204" pitchFamily="34" charset="0"/>
              </a:rPr>
              <a:t>The elevator car doors and the associated hoistway </a:t>
            </a:r>
            <a:r>
              <a:rPr lang="en-US" spc="15" dirty="0">
                <a:latin typeface="Arial" panose="020B0604020202020204" pitchFamily="34" charset="0"/>
                <a:ea typeface="Times New Roman" panose="02020603050405020304" pitchFamily="18" charset="0"/>
                <a:cs typeface="Arial" panose="020B0604020202020204" pitchFamily="34" charset="0"/>
              </a:rPr>
              <a:t>enclosure doors at the floor level designated for recall in accordance with Section 3003.2 shall be </a:t>
            </a:r>
            <a:r>
              <a:rPr lang="en-US" spc="-15" dirty="0">
                <a:latin typeface="Arial" panose="020B0604020202020204" pitchFamily="34" charset="0"/>
                <a:ea typeface="Times New Roman" panose="02020603050405020304" pitchFamily="18" charset="0"/>
                <a:cs typeface="Arial" panose="020B0604020202020204" pitchFamily="34" charset="0"/>
              </a:rPr>
              <a:t>permitted to remain open during Phase I emergency </a:t>
            </a:r>
            <a:r>
              <a:rPr lang="en-US" spc="15" dirty="0">
                <a:latin typeface="Arial" panose="020B0604020202020204" pitchFamily="34" charset="0"/>
                <a:ea typeface="Times New Roman" panose="02020603050405020304" pitchFamily="18" charset="0"/>
                <a:cs typeface="Arial" panose="020B0604020202020204" pitchFamily="34" charset="0"/>
              </a:rPr>
              <a:t>recall operation.</a:t>
            </a:r>
          </a:p>
          <a:p>
            <a:pPr algn="just" eaLnBrk="0">
              <a:lnSpc>
                <a:spcPct val="93000"/>
              </a:lnSpc>
              <a:spcBef>
                <a:spcPts val="180"/>
              </a:spcBef>
              <a:spcAft>
                <a:spcPts val="0"/>
              </a:spcAft>
              <a:buSzPct val="100000"/>
              <a:tabLst>
                <a:tab pos="457200" algn="l"/>
              </a:tabLst>
            </a:pPr>
            <a:endParaRPr lang="en-US" spc="15" dirty="0">
              <a:latin typeface="Arial" panose="020B0604020202020204" pitchFamily="34" charset="0"/>
              <a:cs typeface="Arial" panose="020B0604020202020204" pitchFamily="34" charset="0"/>
            </a:endParaRPr>
          </a:p>
          <a:p>
            <a:pPr algn="just" eaLnBrk="0">
              <a:lnSpc>
                <a:spcPct val="93000"/>
              </a:lnSpc>
              <a:spcBef>
                <a:spcPts val="180"/>
              </a:spcBef>
              <a:spcAft>
                <a:spcPts val="900"/>
              </a:spcAft>
              <a:buSzPct val="100000"/>
              <a:tabLst>
                <a:tab pos="457200" algn="l"/>
              </a:tabLst>
            </a:pPr>
            <a:r>
              <a:rPr lang="en-US" b="1" dirty="0">
                <a:latin typeface="Arial" panose="020B0604020202020204" pitchFamily="34" charset="0"/>
                <a:ea typeface="Times New Roman" panose="02020603050405020304" pitchFamily="18" charset="0"/>
                <a:cs typeface="Arial" panose="020B0604020202020204" pitchFamily="34" charset="0"/>
              </a:rPr>
              <a:t>716.5.9.1 Latch required</a:t>
            </a:r>
            <a:r>
              <a:rPr lang="en-US" dirty="0">
                <a:latin typeface="Arial" panose="020B0604020202020204" pitchFamily="34" charset="0"/>
                <a:ea typeface="Times New Roman" panose="02020603050405020304" pitchFamily="18" charset="0"/>
                <a:cs typeface="Arial" panose="020B0604020202020204" pitchFamily="34" charset="0"/>
              </a:rPr>
              <a:t>. Unless otherwise specifically per­mitted, single fire doors and both leaves of pairs of side-hinged swinging fire doors shall be provided with an active latch bolt that will secure the door when it is closed.</a:t>
            </a:r>
          </a:p>
          <a:p>
            <a:pPr algn="just" eaLnBrk="0">
              <a:lnSpc>
                <a:spcPct val="93000"/>
              </a:lnSpc>
              <a:spcBef>
                <a:spcPts val="180"/>
              </a:spcBef>
              <a:spcAft>
                <a:spcPts val="900"/>
              </a:spcAft>
              <a:buSzPct val="100000"/>
              <a:tabLst>
                <a:tab pos="457200" algn="l"/>
              </a:tabLst>
            </a:pPr>
            <a:r>
              <a:rPr lang="en-US" b="1" dirty="0">
                <a:latin typeface="Arial" panose="020B0604020202020204" pitchFamily="34" charset="0"/>
                <a:ea typeface="Times New Roman" panose="02020603050405020304" pitchFamily="18" charset="0"/>
                <a:cs typeface="Arial" panose="020B0604020202020204" pitchFamily="34" charset="0"/>
              </a:rPr>
              <a:t>716.5.9.2 Automatic-closing fire door assemblies</a:t>
            </a:r>
            <a:r>
              <a:rPr lang="en-US" dirty="0">
                <a:latin typeface="Arial" panose="020B0604020202020204" pitchFamily="34" charset="0"/>
                <a:ea typeface="Times New Roman" panose="02020603050405020304" pitchFamily="18" charset="0"/>
                <a:cs typeface="Arial" panose="020B0604020202020204" pitchFamily="34" charset="0"/>
              </a:rPr>
              <a:t>. Auto­matic-closing fire door assemblies shall be self-closing in accordance with NFPA 80.</a:t>
            </a:r>
            <a:endParaRPr lang="en-US" dirty="0"/>
          </a:p>
        </p:txBody>
      </p:sp>
    </p:spTree>
    <p:extLst>
      <p:ext uri="{BB962C8B-B14F-4D97-AF65-F5344CB8AC3E}">
        <p14:creationId xmlns="" xmlns:p14="http://schemas.microsoft.com/office/powerpoint/2010/main" val="35001882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1"/>
            <a:ext cx="8229600" cy="1371600"/>
          </a:xfrm>
        </p:spPr>
        <p:txBody>
          <a:bodyPr>
            <a:normAutofit/>
          </a:bodyPr>
          <a:lstStyle/>
          <a:p>
            <a:pPr marL="0" indent="0">
              <a:buNone/>
            </a:pPr>
            <a:r>
              <a:rPr lang="en-US" sz="1800" b="1" u="sng" dirty="0"/>
              <a:t>Through Wall Penetration Protection</a:t>
            </a:r>
            <a:r>
              <a:rPr lang="en-US" sz="1800" b="1" dirty="0"/>
              <a:t>:</a:t>
            </a:r>
            <a:endParaRPr lang="en-US" sz="1800" dirty="0"/>
          </a:p>
          <a:p>
            <a:pPr marL="0" indent="0">
              <a:buNone/>
            </a:pPr>
            <a:r>
              <a:rPr lang="en-US" sz="1800" dirty="0"/>
              <a:t>In firewalls, fire barriers and fire partitions, "through wall penetrations" allow passage of cables, ducts, pipes and conduits.</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33603" y="1371600"/>
            <a:ext cx="5642717" cy="4852736"/>
          </a:xfrm>
          <a:prstGeom prst="rect">
            <a:avLst/>
          </a:prstGeom>
        </p:spPr>
      </p:pic>
      <p:sp>
        <p:nvSpPr>
          <p:cNvPr id="5" name="Rectangle 4"/>
          <p:cNvSpPr/>
          <p:nvPr/>
        </p:nvSpPr>
        <p:spPr>
          <a:xfrm>
            <a:off x="3197661" y="6285272"/>
            <a:ext cx="2514600" cy="276999"/>
          </a:xfrm>
          <a:prstGeom prst="rect">
            <a:avLst/>
          </a:prstGeom>
        </p:spPr>
        <p:txBody>
          <a:bodyPr wrap="square">
            <a:spAutoFit/>
          </a:bodyPr>
          <a:lstStyle/>
          <a:p>
            <a:r>
              <a:rPr lang="en-US" sz="1200" dirty="0"/>
              <a:t>Source: Fire Protection Supplies</a:t>
            </a:r>
          </a:p>
        </p:txBody>
      </p:sp>
    </p:spTree>
    <p:extLst>
      <p:ext uri="{BB962C8B-B14F-4D97-AF65-F5344CB8AC3E}">
        <p14:creationId xmlns="" xmlns:p14="http://schemas.microsoft.com/office/powerpoint/2010/main" val="4072770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47805" y="57764"/>
            <a:ext cx="8229600" cy="2133600"/>
          </a:xfrm>
        </p:spPr>
        <p:txBody>
          <a:bodyPr>
            <a:normAutofit/>
          </a:bodyPr>
          <a:lstStyle/>
          <a:p>
            <a:r>
              <a:rPr lang="en-US" sz="1900" dirty="0"/>
              <a:t>Ducts should be made of noncombustible materials and be constructed with automatically activated fire dampers where they pass through </a:t>
            </a:r>
            <a:r>
              <a:rPr lang="en-US" sz="1800" dirty="0"/>
              <a:t>firewalls, fire barriers and fire partitions </a:t>
            </a:r>
          </a:p>
          <a:p>
            <a:r>
              <a:rPr lang="en-US" sz="1900" dirty="0"/>
              <a:t>A fire damper is a mechanism, placed in a duct that closes off the duct when the temperature reaches a certain level. Improperly designed ducts can cause problems. </a:t>
            </a:r>
          </a:p>
        </p:txBody>
      </p:sp>
      <p:pic>
        <p:nvPicPr>
          <p:cNvPr id="3" name="Picture 2"/>
          <p:cNvPicPr>
            <a:picLocks noChangeAspect="1"/>
          </p:cNvPicPr>
          <p:nvPr/>
        </p:nvPicPr>
        <p:blipFill>
          <a:blip r:embed="rId3"/>
          <a:stretch>
            <a:fillRect/>
          </a:stretch>
        </p:blipFill>
        <p:spPr>
          <a:xfrm>
            <a:off x="1606289" y="2165088"/>
            <a:ext cx="5912631" cy="3923072"/>
          </a:xfrm>
          <a:prstGeom prst="rect">
            <a:avLst/>
          </a:prstGeom>
        </p:spPr>
      </p:pic>
      <p:sp>
        <p:nvSpPr>
          <p:cNvPr id="4" name="Rectangle 3"/>
          <p:cNvSpPr/>
          <p:nvPr/>
        </p:nvSpPr>
        <p:spPr>
          <a:xfrm>
            <a:off x="3164672" y="6088160"/>
            <a:ext cx="2795863" cy="461665"/>
          </a:xfrm>
          <a:prstGeom prst="rect">
            <a:avLst/>
          </a:prstGeom>
        </p:spPr>
        <p:txBody>
          <a:bodyPr wrap="square">
            <a:spAutoFit/>
          </a:bodyPr>
          <a:lstStyle/>
          <a:p>
            <a:pPr algn="ctr"/>
            <a:r>
              <a:rPr lang="en-US" sz="1200" dirty="0"/>
              <a:t>Source: Belimo Air Controls (USA) Inc.</a:t>
            </a:r>
          </a:p>
          <a:p>
            <a:pPr algn="ctr"/>
            <a:r>
              <a:rPr lang="en-US" sz="1200" dirty="0"/>
              <a:t>Courtesy of Ruskin Company</a:t>
            </a:r>
          </a:p>
        </p:txBody>
      </p:sp>
    </p:spTree>
    <p:extLst>
      <p:ext uri="{BB962C8B-B14F-4D97-AF65-F5344CB8AC3E}">
        <p14:creationId xmlns="" xmlns:p14="http://schemas.microsoft.com/office/powerpoint/2010/main" val="42777954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3865751" y="1219199"/>
            <a:ext cx="1330569" cy="457199"/>
          </a:xfrm>
        </p:spPr>
        <p:txBody>
          <a:bodyPr>
            <a:normAutofit/>
          </a:bodyPr>
          <a:lstStyle/>
          <a:p>
            <a:pPr marL="0" indent="0">
              <a:buNone/>
            </a:pPr>
            <a:r>
              <a:rPr lang="en-US" sz="1800" b="1" u="sng" dirty="0"/>
              <a:t>Summary</a:t>
            </a:r>
            <a:r>
              <a:rPr lang="en-US" sz="1800" b="1" dirty="0"/>
              <a:t>:</a:t>
            </a:r>
            <a:endParaRPr lang="en-US" sz="1800" dirty="0"/>
          </a:p>
        </p:txBody>
      </p:sp>
      <p:graphicFrame>
        <p:nvGraphicFramePr>
          <p:cNvPr id="3" name="Table 2"/>
          <p:cNvGraphicFramePr>
            <a:graphicFrameLocks noGrp="1"/>
          </p:cNvGraphicFramePr>
          <p:nvPr>
            <p:extLst>
              <p:ext uri="{D42A27DB-BD31-4B8C-83A1-F6EECF244321}">
                <p14:modId xmlns="" xmlns:p14="http://schemas.microsoft.com/office/powerpoint/2010/main" val="2506850450"/>
              </p:ext>
            </p:extLst>
          </p:nvPr>
        </p:nvGraphicFramePr>
        <p:xfrm>
          <a:off x="277874" y="2185416"/>
          <a:ext cx="8506325" cy="2615185"/>
        </p:xfrm>
        <a:graphic>
          <a:graphicData uri="http://schemas.openxmlformats.org/drawingml/2006/table">
            <a:tbl>
              <a:tblPr firstRow="1" firstCol="1" bandRow="1">
                <a:tableStyleId>{5C22544A-7EE6-4342-B048-85BDC9FD1C3A}</a:tableStyleId>
              </a:tblPr>
              <a:tblGrid>
                <a:gridCol w="1210452">
                  <a:extLst>
                    <a:ext uri="{9D8B030D-6E8A-4147-A177-3AD203B41FA5}">
                      <a16:colId xmlns="" xmlns:a16="http://schemas.microsoft.com/office/drawing/2014/main" val="20000"/>
                    </a:ext>
                  </a:extLst>
                </a:gridCol>
                <a:gridCol w="2362868">
                  <a:extLst>
                    <a:ext uri="{9D8B030D-6E8A-4147-A177-3AD203B41FA5}">
                      <a16:colId xmlns="" xmlns:a16="http://schemas.microsoft.com/office/drawing/2014/main" val="20001"/>
                    </a:ext>
                  </a:extLst>
                </a:gridCol>
                <a:gridCol w="4933005">
                  <a:extLst>
                    <a:ext uri="{9D8B030D-6E8A-4147-A177-3AD203B41FA5}">
                      <a16:colId xmlns="" xmlns:a16="http://schemas.microsoft.com/office/drawing/2014/main" val="20002"/>
                    </a:ext>
                  </a:extLst>
                </a:gridCol>
              </a:tblGrid>
              <a:tr h="327164">
                <a:tc gridSpan="3">
                  <a:txBody>
                    <a:bodyPr/>
                    <a:lstStyle/>
                    <a:p>
                      <a:pPr marL="0" marR="0" algn="ctr">
                        <a:lnSpc>
                          <a:spcPct val="115000"/>
                        </a:lnSpc>
                        <a:spcBef>
                          <a:spcPts val="0"/>
                        </a:spcBef>
                        <a:spcAft>
                          <a:spcPts val="1000"/>
                        </a:spcAft>
                      </a:pPr>
                      <a:r>
                        <a:rPr lang="en-US" sz="1200" dirty="0">
                          <a:solidFill>
                            <a:schemeClr val="tx1"/>
                          </a:solidFill>
                          <a:effectLst/>
                        </a:rPr>
                        <a:t>Ratings of Standard Firewalls, Firewalls, Barriers and Partitions</a:t>
                      </a:r>
                      <a:endParaRPr lang="en-US" sz="1100" dirty="0">
                        <a:solidFill>
                          <a:schemeClr val="tx1"/>
                        </a:solidFill>
                        <a:effectLst/>
                        <a:latin typeface="Calibri"/>
                        <a:ea typeface="Calibri"/>
                        <a:cs typeface="Times New Roman"/>
                      </a:endParaRPr>
                    </a:p>
                  </a:txBody>
                  <a:tcPr marL="67641" marR="67641" marT="0" marB="0"/>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57409">
                <a:tc>
                  <a:txBody>
                    <a:bodyPr/>
                    <a:lstStyle/>
                    <a:p>
                      <a:pPr marL="0" marR="0" algn="ctr">
                        <a:lnSpc>
                          <a:spcPct val="115000"/>
                        </a:lnSpc>
                        <a:spcBef>
                          <a:spcPts val="0"/>
                        </a:spcBef>
                        <a:spcAft>
                          <a:spcPts val="1000"/>
                        </a:spcAft>
                      </a:pPr>
                      <a:r>
                        <a:rPr lang="en-US" sz="1200" dirty="0">
                          <a:solidFill>
                            <a:schemeClr val="tx1"/>
                          </a:solidFill>
                          <a:effectLst/>
                        </a:rPr>
                        <a:t>Type of Construction</a:t>
                      </a:r>
                      <a:endParaRPr lang="en-US" sz="1100" dirty="0">
                        <a:solidFill>
                          <a:schemeClr val="tx1"/>
                        </a:solidFill>
                        <a:effectLst/>
                        <a:latin typeface="Calibri"/>
                        <a:ea typeface="Calibri"/>
                        <a:cs typeface="Times New Roman"/>
                      </a:endParaRPr>
                    </a:p>
                  </a:txBody>
                  <a:tcPr marL="67641" marR="67641" marT="0" marB="0"/>
                </a:tc>
                <a:tc>
                  <a:txBody>
                    <a:bodyPr/>
                    <a:lstStyle/>
                    <a:p>
                      <a:pPr marL="0" marR="0" algn="ctr">
                        <a:lnSpc>
                          <a:spcPct val="115000"/>
                        </a:lnSpc>
                        <a:spcBef>
                          <a:spcPts val="0"/>
                        </a:spcBef>
                        <a:spcAft>
                          <a:spcPts val="1000"/>
                        </a:spcAft>
                      </a:pPr>
                      <a:r>
                        <a:rPr lang="en-US" sz="1200" dirty="0">
                          <a:effectLst/>
                        </a:rPr>
                        <a:t>Rating</a:t>
                      </a:r>
                      <a:endParaRPr lang="en-US" sz="1100" dirty="0">
                        <a:effectLst/>
                        <a:latin typeface="Calibri"/>
                        <a:ea typeface="Calibri"/>
                        <a:cs typeface="Times New Roman"/>
                      </a:endParaRPr>
                    </a:p>
                  </a:txBody>
                  <a:tcPr marL="67641" marR="67641" marT="0" marB="0"/>
                </a:tc>
                <a:tc>
                  <a:txBody>
                    <a:bodyPr/>
                    <a:lstStyle/>
                    <a:p>
                      <a:pPr marL="0" marR="0" algn="ctr">
                        <a:lnSpc>
                          <a:spcPct val="115000"/>
                        </a:lnSpc>
                        <a:spcBef>
                          <a:spcPts val="0"/>
                        </a:spcBef>
                        <a:spcAft>
                          <a:spcPts val="1000"/>
                        </a:spcAft>
                      </a:pPr>
                      <a:r>
                        <a:rPr lang="en-US" sz="1200" dirty="0">
                          <a:effectLst/>
                        </a:rPr>
                        <a:t>Configuration</a:t>
                      </a:r>
                      <a:endParaRPr lang="en-US" sz="1100" dirty="0">
                        <a:effectLst/>
                        <a:latin typeface="Calibri"/>
                        <a:ea typeface="Calibri"/>
                        <a:cs typeface="Times New Roman"/>
                      </a:endParaRPr>
                    </a:p>
                  </a:txBody>
                  <a:tcPr marL="67641" marR="67641" marT="0" marB="0"/>
                </a:tc>
                <a:extLst>
                  <a:ext uri="{0D108BD9-81ED-4DB2-BD59-A6C34878D82A}">
                    <a16:rowId xmlns="" xmlns:a16="http://schemas.microsoft.com/office/drawing/2014/main" val="10001"/>
                  </a:ext>
                </a:extLst>
              </a:tr>
              <a:tr h="458385">
                <a:tc>
                  <a:txBody>
                    <a:bodyPr/>
                    <a:lstStyle/>
                    <a:p>
                      <a:pPr marL="0" marR="0" algn="ctr">
                        <a:lnSpc>
                          <a:spcPct val="115000"/>
                        </a:lnSpc>
                        <a:spcBef>
                          <a:spcPts val="0"/>
                        </a:spcBef>
                        <a:spcAft>
                          <a:spcPts val="1000"/>
                        </a:spcAft>
                      </a:pPr>
                      <a:r>
                        <a:rPr lang="en-US" sz="1200" dirty="0">
                          <a:solidFill>
                            <a:schemeClr val="tx1"/>
                          </a:solidFill>
                          <a:effectLst/>
                        </a:rPr>
                        <a:t>Standard Firewall</a:t>
                      </a:r>
                      <a:endParaRPr lang="en-US" sz="1100" dirty="0">
                        <a:solidFill>
                          <a:schemeClr val="tx1"/>
                        </a:solidFill>
                        <a:effectLst/>
                        <a:latin typeface="Calibri"/>
                        <a:ea typeface="Calibri"/>
                        <a:cs typeface="Times New Roman"/>
                      </a:endParaRPr>
                    </a:p>
                  </a:txBody>
                  <a:tcPr marL="67641" marR="67641" marT="0" marB="0"/>
                </a:tc>
                <a:tc>
                  <a:txBody>
                    <a:bodyPr/>
                    <a:lstStyle/>
                    <a:p>
                      <a:pPr marL="0" marR="0">
                        <a:lnSpc>
                          <a:spcPct val="115000"/>
                        </a:lnSpc>
                        <a:spcBef>
                          <a:spcPts val="0"/>
                        </a:spcBef>
                        <a:spcAft>
                          <a:spcPts val="1000"/>
                        </a:spcAft>
                      </a:pPr>
                      <a:r>
                        <a:rPr lang="en-US" sz="1200" dirty="0">
                          <a:effectLst/>
                        </a:rPr>
                        <a:t>4-hour minimum with no openings.</a:t>
                      </a:r>
                      <a:endParaRPr lang="en-US" sz="1100" dirty="0">
                        <a:effectLst/>
                        <a:latin typeface="Calibri"/>
                        <a:ea typeface="Calibri"/>
                        <a:cs typeface="Times New Roman"/>
                      </a:endParaRPr>
                    </a:p>
                  </a:txBody>
                  <a:tcPr marL="67641" marR="67641" marT="0" marB="0"/>
                </a:tc>
                <a:tc>
                  <a:txBody>
                    <a:bodyPr/>
                    <a:lstStyle/>
                    <a:p>
                      <a:pPr marL="0" marR="0">
                        <a:lnSpc>
                          <a:spcPct val="115000"/>
                        </a:lnSpc>
                        <a:spcBef>
                          <a:spcPts val="0"/>
                        </a:spcBef>
                        <a:spcAft>
                          <a:spcPts val="1000"/>
                        </a:spcAft>
                      </a:pPr>
                      <a:r>
                        <a:rPr lang="en-US" sz="1200" dirty="0">
                          <a:effectLst/>
                        </a:rPr>
                        <a:t>Parapet extends above the roof with wing walls, end walls or extensions.</a:t>
                      </a:r>
                      <a:endParaRPr lang="en-US" sz="1100" dirty="0">
                        <a:effectLst/>
                        <a:latin typeface="Calibri"/>
                        <a:ea typeface="Calibri"/>
                        <a:cs typeface="Times New Roman"/>
                      </a:endParaRPr>
                    </a:p>
                  </a:txBody>
                  <a:tcPr marL="67641" marR="67641" marT="0" marB="0"/>
                </a:tc>
                <a:extLst>
                  <a:ext uri="{0D108BD9-81ED-4DB2-BD59-A6C34878D82A}">
                    <a16:rowId xmlns="" xmlns:a16="http://schemas.microsoft.com/office/drawing/2014/main" val="10002"/>
                  </a:ext>
                </a:extLst>
              </a:tr>
              <a:tr h="457409">
                <a:tc>
                  <a:txBody>
                    <a:bodyPr/>
                    <a:lstStyle/>
                    <a:p>
                      <a:pPr marL="0" marR="0" algn="ctr">
                        <a:lnSpc>
                          <a:spcPct val="115000"/>
                        </a:lnSpc>
                        <a:spcBef>
                          <a:spcPts val="0"/>
                        </a:spcBef>
                        <a:spcAft>
                          <a:spcPts val="1000"/>
                        </a:spcAft>
                      </a:pPr>
                      <a:r>
                        <a:rPr lang="en-US" sz="1200" dirty="0">
                          <a:solidFill>
                            <a:schemeClr val="tx1"/>
                          </a:solidFill>
                          <a:effectLst/>
                        </a:rPr>
                        <a:t>Firewall</a:t>
                      </a:r>
                      <a:endParaRPr lang="en-US" sz="1100" dirty="0">
                        <a:solidFill>
                          <a:schemeClr val="tx1"/>
                        </a:solidFill>
                        <a:effectLst/>
                        <a:latin typeface="Calibri"/>
                        <a:ea typeface="Calibri"/>
                        <a:cs typeface="Times New Roman"/>
                      </a:endParaRPr>
                    </a:p>
                  </a:txBody>
                  <a:tcPr marL="67641" marR="67641" marT="0" marB="0"/>
                </a:tc>
                <a:tc>
                  <a:txBody>
                    <a:bodyPr/>
                    <a:lstStyle/>
                    <a:p>
                      <a:pPr marL="0" marR="0">
                        <a:lnSpc>
                          <a:spcPct val="115000"/>
                        </a:lnSpc>
                        <a:spcBef>
                          <a:spcPts val="0"/>
                        </a:spcBef>
                        <a:spcAft>
                          <a:spcPts val="1000"/>
                        </a:spcAft>
                      </a:pPr>
                      <a:r>
                        <a:rPr lang="en-US" sz="1200" dirty="0">
                          <a:effectLst/>
                        </a:rPr>
                        <a:t>3 to 4-hour with protected openings.</a:t>
                      </a:r>
                      <a:endParaRPr lang="en-US" sz="1100" dirty="0">
                        <a:effectLst/>
                        <a:latin typeface="Calibri"/>
                        <a:ea typeface="Calibri"/>
                        <a:cs typeface="Times New Roman"/>
                      </a:endParaRPr>
                    </a:p>
                  </a:txBody>
                  <a:tcPr marL="67641" marR="67641" marT="0" marB="0"/>
                </a:tc>
                <a:tc>
                  <a:txBody>
                    <a:bodyPr/>
                    <a:lstStyle/>
                    <a:p>
                      <a:pPr marL="0" marR="0">
                        <a:lnSpc>
                          <a:spcPct val="115000"/>
                        </a:lnSpc>
                        <a:spcBef>
                          <a:spcPts val="0"/>
                        </a:spcBef>
                        <a:spcAft>
                          <a:spcPts val="1000"/>
                        </a:spcAft>
                      </a:pPr>
                      <a:r>
                        <a:rPr lang="en-US" sz="1200" dirty="0">
                          <a:effectLst/>
                        </a:rPr>
                        <a:t>Parapet extends above the roof with wing walls, end walls or extensions.</a:t>
                      </a:r>
                      <a:endParaRPr lang="en-US" sz="1100" dirty="0">
                        <a:effectLst/>
                        <a:latin typeface="Calibri"/>
                        <a:ea typeface="Calibri"/>
                        <a:cs typeface="Times New Roman"/>
                      </a:endParaRPr>
                    </a:p>
                  </a:txBody>
                  <a:tcPr marL="67641" marR="67641" marT="0" marB="0"/>
                </a:tc>
                <a:extLst>
                  <a:ext uri="{0D108BD9-81ED-4DB2-BD59-A6C34878D82A}">
                    <a16:rowId xmlns="" xmlns:a16="http://schemas.microsoft.com/office/drawing/2014/main" val="10003"/>
                  </a:ext>
                </a:extLst>
              </a:tr>
              <a:tr h="457409">
                <a:tc>
                  <a:txBody>
                    <a:bodyPr/>
                    <a:lstStyle/>
                    <a:p>
                      <a:pPr marL="0" marR="0" algn="ctr">
                        <a:lnSpc>
                          <a:spcPct val="115000"/>
                        </a:lnSpc>
                        <a:spcBef>
                          <a:spcPts val="0"/>
                        </a:spcBef>
                        <a:spcAft>
                          <a:spcPts val="1000"/>
                        </a:spcAft>
                      </a:pPr>
                      <a:r>
                        <a:rPr lang="en-US" sz="1200" dirty="0">
                          <a:solidFill>
                            <a:schemeClr val="tx1"/>
                          </a:solidFill>
                          <a:effectLst/>
                        </a:rPr>
                        <a:t>Fire Barrier</a:t>
                      </a:r>
                      <a:endParaRPr lang="en-US" sz="1100" dirty="0">
                        <a:solidFill>
                          <a:schemeClr val="tx1"/>
                        </a:solidFill>
                        <a:effectLst/>
                        <a:latin typeface="Calibri"/>
                        <a:ea typeface="Calibri"/>
                        <a:cs typeface="Times New Roman"/>
                      </a:endParaRPr>
                    </a:p>
                  </a:txBody>
                  <a:tcPr marL="67641" marR="67641" marT="0" marB="0"/>
                </a:tc>
                <a:tc>
                  <a:txBody>
                    <a:bodyPr/>
                    <a:lstStyle/>
                    <a:p>
                      <a:pPr marL="0" marR="0">
                        <a:lnSpc>
                          <a:spcPct val="115000"/>
                        </a:lnSpc>
                        <a:spcBef>
                          <a:spcPts val="0"/>
                        </a:spcBef>
                        <a:spcAft>
                          <a:spcPts val="1000"/>
                        </a:spcAft>
                      </a:pPr>
                      <a:r>
                        <a:rPr lang="en-US" sz="1200" dirty="0">
                          <a:effectLst/>
                        </a:rPr>
                        <a:t>2 to 3-hour with protected openings.</a:t>
                      </a:r>
                      <a:endParaRPr lang="en-US" sz="1100" dirty="0">
                        <a:effectLst/>
                        <a:latin typeface="Calibri"/>
                        <a:ea typeface="Calibri"/>
                        <a:cs typeface="Times New Roman"/>
                      </a:endParaRPr>
                    </a:p>
                  </a:txBody>
                  <a:tcPr marL="67641" marR="67641" marT="0" marB="0"/>
                </a:tc>
                <a:tc>
                  <a:txBody>
                    <a:bodyPr/>
                    <a:lstStyle/>
                    <a:p>
                      <a:pPr marL="0" marR="0">
                        <a:lnSpc>
                          <a:spcPct val="115000"/>
                        </a:lnSpc>
                        <a:spcBef>
                          <a:spcPts val="0"/>
                        </a:spcBef>
                        <a:spcAft>
                          <a:spcPts val="1000"/>
                        </a:spcAft>
                      </a:pPr>
                      <a:r>
                        <a:rPr lang="en-US" sz="1200" dirty="0">
                          <a:effectLst/>
                        </a:rPr>
                        <a:t>Wall extends from floor to beneath roof or floor deck above.</a:t>
                      </a:r>
                      <a:endParaRPr lang="en-US" sz="1100" dirty="0">
                        <a:effectLst/>
                        <a:latin typeface="Calibri"/>
                        <a:ea typeface="Calibri"/>
                        <a:cs typeface="Times New Roman"/>
                      </a:endParaRPr>
                    </a:p>
                  </a:txBody>
                  <a:tcPr marL="67641" marR="67641" marT="0" marB="0"/>
                </a:tc>
                <a:extLst>
                  <a:ext uri="{0D108BD9-81ED-4DB2-BD59-A6C34878D82A}">
                    <a16:rowId xmlns="" xmlns:a16="http://schemas.microsoft.com/office/drawing/2014/main" val="10004"/>
                  </a:ext>
                </a:extLst>
              </a:tr>
              <a:tr h="457409">
                <a:tc>
                  <a:txBody>
                    <a:bodyPr/>
                    <a:lstStyle/>
                    <a:p>
                      <a:pPr marL="0" marR="0" algn="ctr">
                        <a:lnSpc>
                          <a:spcPct val="115000"/>
                        </a:lnSpc>
                        <a:spcBef>
                          <a:spcPts val="0"/>
                        </a:spcBef>
                        <a:spcAft>
                          <a:spcPts val="1000"/>
                        </a:spcAft>
                      </a:pPr>
                      <a:r>
                        <a:rPr lang="en-US" sz="1200" dirty="0">
                          <a:solidFill>
                            <a:schemeClr val="tx1"/>
                          </a:solidFill>
                          <a:effectLst/>
                        </a:rPr>
                        <a:t>Fire Partition</a:t>
                      </a:r>
                      <a:endParaRPr lang="en-US" sz="1100" dirty="0">
                        <a:solidFill>
                          <a:schemeClr val="tx1"/>
                        </a:solidFill>
                        <a:effectLst/>
                        <a:latin typeface="Calibri"/>
                        <a:ea typeface="Calibri"/>
                        <a:cs typeface="Times New Roman"/>
                      </a:endParaRPr>
                    </a:p>
                  </a:txBody>
                  <a:tcPr marL="67641" marR="67641" marT="0" marB="0"/>
                </a:tc>
                <a:tc>
                  <a:txBody>
                    <a:bodyPr/>
                    <a:lstStyle/>
                    <a:p>
                      <a:pPr marL="0" marR="0">
                        <a:lnSpc>
                          <a:spcPct val="115000"/>
                        </a:lnSpc>
                        <a:spcBef>
                          <a:spcPts val="0"/>
                        </a:spcBef>
                        <a:spcAft>
                          <a:spcPts val="1000"/>
                        </a:spcAft>
                      </a:pPr>
                      <a:r>
                        <a:rPr lang="en-US" sz="1200" dirty="0">
                          <a:effectLst/>
                        </a:rPr>
                        <a:t>1 to 2-hour with protected openings.</a:t>
                      </a:r>
                      <a:endParaRPr lang="en-US" sz="1100" dirty="0">
                        <a:effectLst/>
                        <a:latin typeface="Calibri"/>
                        <a:ea typeface="Calibri"/>
                        <a:cs typeface="Times New Roman"/>
                      </a:endParaRPr>
                    </a:p>
                  </a:txBody>
                  <a:tcPr marL="67641" marR="67641" marT="0" marB="0"/>
                </a:tc>
                <a:tc>
                  <a:txBody>
                    <a:bodyPr/>
                    <a:lstStyle/>
                    <a:p>
                      <a:pPr marL="0" marR="0">
                        <a:lnSpc>
                          <a:spcPct val="115000"/>
                        </a:lnSpc>
                        <a:spcBef>
                          <a:spcPts val="0"/>
                        </a:spcBef>
                        <a:spcAft>
                          <a:spcPts val="1000"/>
                        </a:spcAft>
                      </a:pPr>
                      <a:r>
                        <a:rPr lang="en-US" sz="1200" dirty="0">
                          <a:effectLst/>
                        </a:rPr>
                        <a:t>Wall extends from floor to ceiling.</a:t>
                      </a:r>
                      <a:endParaRPr lang="en-US" sz="1100" dirty="0">
                        <a:effectLst/>
                        <a:latin typeface="Calibri"/>
                        <a:ea typeface="Calibri"/>
                        <a:cs typeface="Times New Roman"/>
                      </a:endParaRPr>
                    </a:p>
                  </a:txBody>
                  <a:tcPr marL="67641" marR="67641" marT="0" marB="0"/>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41434022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990600"/>
            <a:ext cx="8229600" cy="4525963"/>
          </a:xfrm>
        </p:spPr>
        <p:txBody>
          <a:bodyPr>
            <a:normAutofit/>
          </a:bodyPr>
          <a:lstStyle/>
          <a:p>
            <a:pPr marL="0" indent="0">
              <a:buNone/>
            </a:pPr>
            <a:r>
              <a:rPr lang="en-US" sz="1800" b="1" u="sng" dirty="0"/>
              <a:t>Related Links</a:t>
            </a:r>
            <a:r>
              <a:rPr lang="en-US" sz="1800" b="1" dirty="0"/>
              <a:t>:</a:t>
            </a:r>
          </a:p>
          <a:p>
            <a:pPr marL="0" indent="0">
              <a:buNone/>
            </a:pPr>
            <a:r>
              <a:rPr lang="en-US" sz="1800" dirty="0"/>
              <a:t>For additional technical information related to this course, please visit the following websites or web pages: </a:t>
            </a:r>
            <a:br>
              <a:rPr lang="en-US" sz="1800" dirty="0"/>
            </a:br>
            <a:r>
              <a:rPr lang="en-US" sz="1800" dirty="0"/>
              <a:t/>
            </a:r>
            <a:br>
              <a:rPr lang="en-US" sz="1800" dirty="0"/>
            </a:br>
            <a:r>
              <a:rPr lang="en-US" sz="1800" dirty="0"/>
              <a:t>NFPA Codes and Standards:</a:t>
            </a:r>
          </a:p>
          <a:p>
            <a:pPr marL="0" indent="0">
              <a:buNone/>
            </a:pPr>
            <a:r>
              <a:rPr lang="en-US" sz="1800" u="sng" dirty="0">
                <a:solidFill>
                  <a:schemeClr val="accent1"/>
                </a:solidFill>
                <a:hlinkClick r:id="rId3"/>
              </a:rPr>
              <a:t>http://www.nfpa.org/</a:t>
            </a:r>
            <a:endParaRPr lang="en-US" sz="1800" u="sng" dirty="0">
              <a:solidFill>
                <a:schemeClr val="accent1"/>
              </a:solidFill>
            </a:endParaRPr>
          </a:p>
          <a:p>
            <a:pPr marL="0" indent="0">
              <a:buNone/>
            </a:pPr>
            <a:r>
              <a:rPr lang="en-US" sz="1800" dirty="0"/>
              <a:t>Underwriters Laboratories:</a:t>
            </a:r>
          </a:p>
          <a:p>
            <a:pPr marL="0" indent="0">
              <a:buNone/>
            </a:pPr>
            <a:r>
              <a:rPr lang="en-US" sz="1800" u="sng" dirty="0">
                <a:solidFill>
                  <a:schemeClr val="accent1"/>
                </a:solidFill>
                <a:hlinkClick r:id="rId4"/>
              </a:rPr>
              <a:t>http://www.ul.com/global/eng/pages/</a:t>
            </a:r>
            <a:endParaRPr lang="en-US" sz="1800" u="sng" dirty="0">
              <a:solidFill>
                <a:schemeClr val="accent1"/>
              </a:solidFill>
            </a:endParaRPr>
          </a:p>
          <a:p>
            <a:pPr marL="0" indent="0">
              <a:buNone/>
            </a:pPr>
            <a:r>
              <a:rPr lang="en-US" sz="1800" dirty="0"/>
              <a:t>FM Global:</a:t>
            </a:r>
          </a:p>
          <a:p>
            <a:pPr marL="0" indent="0">
              <a:buNone/>
            </a:pPr>
            <a:r>
              <a:rPr lang="en-US" sz="1800" u="sng" dirty="0">
                <a:solidFill>
                  <a:schemeClr val="accent1"/>
                </a:solidFill>
              </a:rPr>
              <a:t>https://www.fmglobal.com/</a:t>
            </a:r>
          </a:p>
          <a:p>
            <a:pPr marL="0" indent="0">
              <a:buNone/>
            </a:pPr>
            <a:endParaRPr lang="en-US" sz="1800" u="sng" dirty="0">
              <a:solidFill>
                <a:schemeClr val="accent1"/>
              </a:solidFill>
            </a:endParaRPr>
          </a:p>
          <a:p>
            <a:pPr marL="0" indent="0">
              <a:buNone/>
            </a:pPr>
            <a:endParaRPr lang="en-US" sz="1800" u="sng" dirty="0">
              <a:solidFill>
                <a:schemeClr val="accent1"/>
              </a:solidFill>
            </a:endParaRPr>
          </a:p>
        </p:txBody>
      </p:sp>
    </p:spTree>
    <p:extLst>
      <p:ext uri="{BB962C8B-B14F-4D97-AF65-F5344CB8AC3E}">
        <p14:creationId xmlns="" xmlns:p14="http://schemas.microsoft.com/office/powerpoint/2010/main" val="269309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6946" y="4343400"/>
            <a:ext cx="4724400" cy="923330"/>
          </a:xfrm>
          <a:prstGeom prst="rect">
            <a:avLst/>
          </a:prstGeom>
        </p:spPr>
        <p:txBody>
          <a:bodyPr wrap="square">
            <a:spAutoFit/>
          </a:bodyPr>
          <a:lstStyle/>
          <a:p>
            <a:pPr marL="0" indent="0" algn="ctr">
              <a:buNone/>
            </a:pPr>
            <a:r>
              <a:rPr lang="en-US" b="1" dirty="0"/>
              <a:t>2012 IBC </a:t>
            </a:r>
          </a:p>
          <a:p>
            <a:pPr marL="0" indent="0" algn="ctr">
              <a:buNone/>
            </a:pPr>
            <a:r>
              <a:rPr lang="en-US" b="1" dirty="0"/>
              <a:t>Table 706.4 </a:t>
            </a:r>
          </a:p>
          <a:p>
            <a:pPr marL="0" indent="0" algn="ctr">
              <a:buNone/>
            </a:pPr>
            <a:r>
              <a:rPr lang="en-US" b="1" dirty="0"/>
              <a:t>Firewall Fire Resistance Ratings </a:t>
            </a:r>
          </a:p>
        </p:txBody>
      </p:sp>
      <p:pic>
        <p:nvPicPr>
          <p:cNvPr id="3" name="Picture 2"/>
          <p:cNvPicPr>
            <a:picLocks noChangeAspect="1"/>
          </p:cNvPicPr>
          <p:nvPr/>
        </p:nvPicPr>
        <p:blipFill>
          <a:blip r:embed="rId3"/>
          <a:stretch>
            <a:fillRect/>
          </a:stretch>
        </p:blipFill>
        <p:spPr>
          <a:xfrm>
            <a:off x="761999" y="1795496"/>
            <a:ext cx="7614295" cy="2343451"/>
          </a:xfrm>
          <a:prstGeom prst="rect">
            <a:avLst/>
          </a:prstGeom>
        </p:spPr>
      </p:pic>
    </p:spTree>
    <p:extLst>
      <p:ext uri="{BB962C8B-B14F-4D97-AF65-F5344CB8AC3E}">
        <p14:creationId xmlns="" xmlns:p14="http://schemas.microsoft.com/office/powerpoint/2010/main" val="88190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52400" y="179542"/>
            <a:ext cx="8991600" cy="381000"/>
          </a:xfrm>
        </p:spPr>
        <p:txBody>
          <a:bodyPr>
            <a:normAutofit fontScale="92500"/>
          </a:bodyPr>
          <a:lstStyle/>
          <a:p>
            <a:pPr marL="0" indent="0">
              <a:buNone/>
            </a:pPr>
            <a:r>
              <a:rPr lang="en-US" sz="1800" b="1" dirty="0"/>
              <a:t>ASTM E 119 - Standard Method of Fire Testing of Building Construction and Materials</a:t>
            </a:r>
          </a:p>
        </p:txBody>
      </p:sp>
      <p:pic>
        <p:nvPicPr>
          <p:cNvPr id="5" name="Picture 4"/>
          <p:cNvPicPr/>
          <p:nvPr/>
        </p:nvPicPr>
        <p:blipFill>
          <a:blip r:embed="rId3">
            <a:extLst>
              <a:ext uri="{28A0092B-C50C-407E-A947-70E740481C1C}">
                <a14:useLocalDpi xmlns="" xmlns:a14="http://schemas.microsoft.com/office/drawing/2010/main" val="0"/>
              </a:ext>
            </a:extLst>
          </a:blip>
          <a:stretch>
            <a:fillRect/>
          </a:stretch>
        </p:blipFill>
        <p:spPr>
          <a:xfrm>
            <a:off x="1506830" y="560542"/>
            <a:ext cx="6158411" cy="5674536"/>
          </a:xfrm>
          <a:prstGeom prst="rect">
            <a:avLst/>
          </a:prstGeom>
        </p:spPr>
      </p:pic>
      <p:sp>
        <p:nvSpPr>
          <p:cNvPr id="6" name="Rectangle 5"/>
          <p:cNvSpPr/>
          <p:nvPr/>
        </p:nvSpPr>
        <p:spPr>
          <a:xfrm>
            <a:off x="3275997" y="6357452"/>
            <a:ext cx="2620076" cy="276999"/>
          </a:xfrm>
          <a:prstGeom prst="rect">
            <a:avLst/>
          </a:prstGeom>
        </p:spPr>
        <p:txBody>
          <a:bodyPr wrap="none">
            <a:spAutoFit/>
          </a:bodyPr>
          <a:lstStyle/>
          <a:p>
            <a:r>
              <a:rPr lang="en-US" sz="1200" dirty="0"/>
              <a:t>Source: Fire Testing Technology Ltd</a:t>
            </a:r>
          </a:p>
        </p:txBody>
      </p:sp>
    </p:spTree>
    <p:extLst>
      <p:ext uri="{BB962C8B-B14F-4D97-AF65-F5344CB8AC3E}">
        <p14:creationId xmlns="" xmlns:p14="http://schemas.microsoft.com/office/powerpoint/2010/main" val="327170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52400" y="631825"/>
            <a:ext cx="3792538" cy="555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4343400" y="981075"/>
            <a:ext cx="4524375" cy="485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87672758"/>
      </p:ext>
    </p:extLst>
  </p:cSld>
  <p:clrMapOvr>
    <a:masterClrMapping/>
  </p:clrMapOvr>
</p:sld>
</file>

<file path=ppt/theme/theme1.xml><?xml version="1.0" encoding="utf-8"?>
<a:theme xmlns:a="http://schemas.openxmlformats.org/drawingml/2006/main" name="ASCE_template_colors">
  <a:themeElements>
    <a:clrScheme name="ASCE">
      <a:dk1>
        <a:srgbClr val="003366"/>
      </a:dk1>
      <a:lt1>
        <a:sysClr val="window" lastClr="FFFFFF"/>
      </a:lt1>
      <a:dk2>
        <a:srgbClr val="4E5050"/>
      </a:dk2>
      <a:lt2>
        <a:srgbClr val="FFFFFF"/>
      </a:lt2>
      <a:accent1>
        <a:srgbClr val="7F7F7F"/>
      </a:accent1>
      <a:accent2>
        <a:srgbClr val="CCCCCC"/>
      </a:accent2>
      <a:accent3>
        <a:srgbClr val="005DAB"/>
      </a:accent3>
      <a:accent4>
        <a:srgbClr val="003366"/>
      </a:accent4>
      <a:accent5>
        <a:srgbClr val="990000"/>
      </a:accent5>
      <a:accent6>
        <a:srgbClr val="999999"/>
      </a:accent6>
      <a:hlink>
        <a:srgbClr val="ADADAD"/>
      </a:hlink>
      <a:folHlink>
        <a:srgbClr val="D500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ASCE_template_colors.thmx</Template>
  <TotalTime>4180</TotalTime>
  <Words>11949</Words>
  <Application>Microsoft Office PowerPoint</Application>
  <PresentationFormat>On-screen Show (4:3)</PresentationFormat>
  <Paragraphs>883</Paragraphs>
  <Slides>69</Slides>
  <Notes>69</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ASCE_template_colors</vt:lpstr>
      <vt:lpstr>Firewalls, Barriers &amp; Partitions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Breckenridge Design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 Zimler</dc:creator>
  <cp:lastModifiedBy> </cp:lastModifiedBy>
  <cp:revision>437</cp:revision>
  <cp:lastPrinted>2016-06-24T11:45:31Z</cp:lastPrinted>
  <dcterms:created xsi:type="dcterms:W3CDTF">2011-06-07T19:08:11Z</dcterms:created>
  <dcterms:modified xsi:type="dcterms:W3CDTF">2017-02-18T16:44:26Z</dcterms:modified>
</cp:coreProperties>
</file>