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2" r:id="rId2"/>
    <p:sldMasterId id="2147483756" r:id="rId3"/>
    <p:sldMasterId id="2147483759" r:id="rId4"/>
    <p:sldMasterId id="2147483753" r:id="rId5"/>
    <p:sldMasterId id="2147483744" r:id="rId6"/>
    <p:sldMasterId id="2147483750" r:id="rId7"/>
  </p:sldMasterIdLst>
  <p:notesMasterIdLst>
    <p:notesMasterId r:id="rId76"/>
  </p:notesMasterIdLst>
  <p:sldIdLst>
    <p:sldId id="256" r:id="rId8"/>
    <p:sldId id="393" r:id="rId9"/>
    <p:sldId id="338" r:id="rId10"/>
    <p:sldId id="316" r:id="rId11"/>
    <p:sldId id="371" r:id="rId12"/>
    <p:sldId id="372" r:id="rId13"/>
    <p:sldId id="412" r:id="rId14"/>
    <p:sldId id="399" r:id="rId15"/>
    <p:sldId id="398" r:id="rId16"/>
    <p:sldId id="480" r:id="rId17"/>
    <p:sldId id="363" r:id="rId18"/>
    <p:sldId id="320" r:id="rId19"/>
    <p:sldId id="401" r:id="rId20"/>
    <p:sldId id="343" r:id="rId21"/>
    <p:sldId id="341" r:id="rId22"/>
    <p:sldId id="384" r:id="rId23"/>
    <p:sldId id="364" r:id="rId24"/>
    <p:sldId id="344" r:id="rId25"/>
    <p:sldId id="402" r:id="rId26"/>
    <p:sldId id="481" r:id="rId27"/>
    <p:sldId id="346" r:id="rId28"/>
    <p:sldId id="345" r:id="rId29"/>
    <p:sldId id="336" r:id="rId30"/>
    <p:sldId id="359" r:id="rId31"/>
    <p:sldId id="337" r:id="rId32"/>
    <p:sldId id="490" r:id="rId33"/>
    <p:sldId id="491" r:id="rId34"/>
    <p:sldId id="482" r:id="rId35"/>
    <p:sldId id="323" r:id="rId36"/>
    <p:sldId id="349" r:id="rId37"/>
    <p:sldId id="347" r:id="rId38"/>
    <p:sldId id="422" r:id="rId39"/>
    <p:sldId id="326" r:id="rId40"/>
    <p:sldId id="354" r:id="rId41"/>
    <p:sldId id="487" r:id="rId42"/>
    <p:sldId id="333" r:id="rId43"/>
    <p:sldId id="374" r:id="rId44"/>
    <p:sldId id="376" r:id="rId45"/>
    <p:sldId id="386" r:id="rId46"/>
    <p:sldId id="484" r:id="rId47"/>
    <p:sldId id="350" r:id="rId48"/>
    <p:sldId id="483" r:id="rId49"/>
    <p:sldId id="389" r:id="rId50"/>
    <p:sldId id="390" r:id="rId51"/>
    <p:sldId id="391" r:id="rId52"/>
    <p:sldId id="352" r:id="rId53"/>
    <p:sldId id="392" r:id="rId54"/>
    <p:sldId id="353" r:id="rId55"/>
    <p:sldId id="327" r:id="rId56"/>
    <p:sldId id="413" r:id="rId57"/>
    <p:sldId id="415" r:id="rId58"/>
    <p:sldId id="356" r:id="rId59"/>
    <p:sldId id="416" r:id="rId60"/>
    <p:sldId id="485" r:id="rId61"/>
    <p:sldId id="329" r:id="rId62"/>
    <p:sldId id="369" r:id="rId63"/>
    <p:sldId id="417" r:id="rId64"/>
    <p:sldId id="330" r:id="rId65"/>
    <p:sldId id="367" r:id="rId66"/>
    <p:sldId id="368" r:id="rId67"/>
    <p:sldId id="396" r:id="rId68"/>
    <p:sldId id="331" r:id="rId69"/>
    <p:sldId id="489" r:id="rId70"/>
    <p:sldId id="488" r:id="rId71"/>
    <p:sldId id="486" r:id="rId72"/>
    <p:sldId id="420" r:id="rId73"/>
    <p:sldId id="419" r:id="rId74"/>
    <p:sldId id="332"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930"/>
    <a:srgbClr val="770929"/>
    <a:srgbClr val="694320"/>
    <a:srgbClr val="AB0000"/>
    <a:srgbClr val="21590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79" autoAdjust="0"/>
  </p:normalViewPr>
  <p:slideViewPr>
    <p:cSldViewPr>
      <p:cViewPr varScale="1">
        <p:scale>
          <a:sx n="70" d="100"/>
          <a:sy n="70" d="100"/>
        </p:scale>
        <p:origin x="-1572"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6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7EC6ADA1-FE85-B844-A1A1-6F50295C3102}" type="datetimeFigureOut">
              <a:rPr lang="en-US"/>
              <a:pPr>
                <a:defRPr/>
              </a:pPr>
              <a:t>12/20/2011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3DF29BF-07E0-1043-84DE-CC77EEA94E95}" type="slidenum">
              <a:rPr lang="en-US"/>
              <a:pPr>
                <a:defRPr/>
              </a:pPr>
              <a:t>‹#›</a:t>
            </a:fld>
            <a:endParaRPr lang="en-US"/>
          </a:p>
        </p:txBody>
      </p:sp>
    </p:spTree>
    <p:extLst>
      <p:ext uri="{BB962C8B-B14F-4D97-AF65-F5344CB8AC3E}">
        <p14:creationId xmlns:p14="http://schemas.microsoft.com/office/powerpoint/2010/main" xmlns="" val="1246480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Welcome</a:t>
            </a:r>
            <a:r>
              <a:rPr lang="en-US" baseline="0" dirty="0" smtClean="0">
                <a:latin typeface="Calibri" charset="0"/>
              </a:rPr>
              <a:t> to the PPEF’s online class on green building plumbing and mechanical technologies.  In this class, we will review systems that those interested in green building should know, why those systems work, and what the benefits are.  Let’s get started by introducing ourselves.</a:t>
            </a:r>
            <a:endParaRPr lang="en-US" dirty="0">
              <a:latin typeface="Calibri" charset="0"/>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23DC4B-64FF-F84A-A3E1-34958F61054F}"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It</a:t>
            </a:r>
            <a:r>
              <a:rPr lang="en-US" baseline="0" dirty="0" smtClean="0">
                <a:latin typeface="Calibri" charset="0"/>
              </a:rPr>
              <a:t> should come as no surprise that piping systems would be involved in water conservation.  More efficient use of water, along with use of alternative sources of water make up the majority of these systems, which include, Gray Water Reuse, Rainwater Harvesting, </a:t>
            </a:r>
            <a:r>
              <a:rPr lang="en-US" dirty="0" smtClean="0">
                <a:latin typeface="Arial Rounded MT Bold" charset="0"/>
              </a:rPr>
              <a:t>Water Efficient Irrigation Systems,</a:t>
            </a:r>
            <a:r>
              <a:rPr lang="en-US" baseline="0" dirty="0" smtClean="0">
                <a:latin typeface="Arial Rounded MT Bold" charset="0"/>
              </a:rPr>
              <a:t> </a:t>
            </a:r>
            <a:r>
              <a:rPr lang="en-US" baseline="0" dirty="0" smtClean="0">
                <a:latin typeface="Calibri" charset="0"/>
              </a:rPr>
              <a:t>and Onsite Wastewater Treatment Systems.</a:t>
            </a:r>
          </a:p>
          <a:p>
            <a:endParaRPr lang="en-US" baseline="0" dirty="0" smtClean="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083AE57D-BC3B-4B46-AB2F-C65767A87F3D}"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Onto our first green P&amp;M system – gray </a:t>
            </a:r>
            <a:r>
              <a:rPr lang="en-US" dirty="0" smtClean="0">
                <a:latin typeface="Calibri" charset="0"/>
              </a:rPr>
              <a:t>water reuse systems</a:t>
            </a:r>
            <a:endParaRPr lang="en-US" dirty="0">
              <a:latin typeface="Calibri" charset="0"/>
            </a:endParaRPr>
          </a:p>
          <a:p>
            <a:endParaRPr lang="en-US" dirty="0">
              <a:latin typeface="Calibri" charset="0"/>
            </a:endParaRPr>
          </a:p>
          <a:p>
            <a:r>
              <a:rPr lang="en-US" b="1" dirty="0" smtClean="0"/>
              <a:t>The EPA </a:t>
            </a:r>
            <a:r>
              <a:rPr lang="en-US" b="1" dirty="0" err="1" smtClean="0"/>
              <a:t>WaterSense</a:t>
            </a:r>
            <a:r>
              <a:rPr lang="en-US" b="1" dirty="0" smtClean="0"/>
              <a:t> program report indicates that the average US family of four uses about 400 gallons a day of potable water.  </a:t>
            </a:r>
            <a:r>
              <a:rPr lang="en-US" dirty="0" smtClean="0"/>
              <a:t>This is over</a:t>
            </a:r>
            <a:r>
              <a:rPr lang="en-US" baseline="0" dirty="0" smtClean="0"/>
              <a:t> 3,000 pounds of water which must be treated and often pumped long distances, both to and from a home. </a:t>
            </a:r>
          </a:p>
          <a:p>
            <a:endParaRPr lang="en-US" baseline="0" dirty="0" smtClean="0"/>
          </a:p>
          <a:p>
            <a:r>
              <a:rPr lang="en-US" baseline="0" dirty="0" smtClean="0"/>
              <a:t>Most of this potable water is used and sent right down the drain in a relatively good quality, then transported and treated again, as sewage.  </a:t>
            </a:r>
            <a:r>
              <a:rPr lang="en-US" b="1" baseline="0" dirty="0" smtClean="0"/>
              <a:t>In fact, the report estimated that 7 to 8% of the energy used in the US is used for the treatment and transportation of potable water. </a:t>
            </a:r>
          </a:p>
          <a:p>
            <a:endParaRPr lang="en-US" b="1" baseline="0" dirty="0" smtClean="0"/>
          </a:p>
          <a:p>
            <a:r>
              <a:rPr lang="en-US" b="1" baseline="0" dirty="0" smtClean="0"/>
              <a:t>Is there a way to divert some of this stream for reuse? Yes, and it is called gray water reuse.  Sometimes called “showers for flowers” for reasons we will see later. </a:t>
            </a:r>
            <a:endParaRPr lang="en-US" b="1" dirty="0"/>
          </a:p>
        </p:txBody>
      </p:sp>
      <p:sp>
        <p:nvSpPr>
          <p:cNvPr id="4" name="Slide Number Placeholder 3"/>
          <p:cNvSpPr>
            <a:spLocks noGrp="1"/>
          </p:cNvSpPr>
          <p:nvPr>
            <p:ph type="sldNum" sz="quarter" idx="5"/>
          </p:nvPr>
        </p:nvSpPr>
        <p:spPr/>
        <p:txBody>
          <a:bodyPr/>
          <a:lstStyle/>
          <a:p>
            <a:pPr>
              <a:defRPr/>
            </a:pPr>
            <a:fld id="{083AE57D-BC3B-4B46-AB2F-C65767A87F3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One of the advantages of a gray</a:t>
            </a:r>
            <a:r>
              <a:rPr lang="en-US" baseline="0" dirty="0" smtClean="0">
                <a:latin typeface="Calibri" charset="0"/>
              </a:rPr>
              <a:t> water reuse system is that every building typically has a ready, and consistent source – we just are not taking advantage of it, and unlike rainwater,  gray water is generated basically every day.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F466BFA-846F-4D48-A279-CE5A6861B6B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For</a:t>
            </a:r>
            <a:r>
              <a:rPr lang="en-US" baseline="0" dirty="0" smtClean="0">
                <a:latin typeface="Calibri" charset="0"/>
              </a:rPr>
              <a:t> example, I did a water balance on my own home and came up with the following data for irrigation, gray water and black water. </a:t>
            </a:r>
          </a:p>
          <a:p>
            <a:endParaRPr lang="en-US" baseline="0" dirty="0" smtClean="0">
              <a:latin typeface="Calibri" charset="0"/>
            </a:endParaRPr>
          </a:p>
          <a:p>
            <a:r>
              <a:rPr lang="en-US" baseline="0" dirty="0" smtClean="0">
                <a:latin typeface="Calibri" charset="0"/>
              </a:rPr>
              <a:t>The use of the gray water for irrigation would reduce the use of potable water by a large margin.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36DB00E-E650-BD47-8C54-39E2AD056DB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A gray water system can be very simple, or very complex.  Sometimes a shower or a clothes washer is simply piped to a garden for indirect</a:t>
            </a:r>
            <a:r>
              <a:rPr lang="en-US" baseline="0" dirty="0" smtClean="0">
                <a:latin typeface="Calibri" charset="0"/>
              </a:rPr>
              <a:t> irrigation – the “showers to flowers” type. </a:t>
            </a:r>
          </a:p>
          <a:p>
            <a:endParaRPr lang="en-US" baseline="0" dirty="0" smtClean="0">
              <a:latin typeface="Calibri" charset="0"/>
            </a:endParaRPr>
          </a:p>
          <a:p>
            <a:r>
              <a:rPr lang="en-US" baseline="0" dirty="0" smtClean="0">
                <a:latin typeface="Calibri" charset="0"/>
              </a:rPr>
              <a:t>More complex systems will collect from multiple sources, filter, treat and reuse the gray water for other uses, such as flushing water closets.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39CC6ED-E5B7-144E-8435-444B876E5DC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Savings can be good – and can reduce the consumption of potable water, reduce the quantity</a:t>
            </a:r>
            <a:r>
              <a:rPr lang="en-US" baseline="0" dirty="0" smtClean="0">
                <a:latin typeface="Calibri" charset="0"/>
              </a:rPr>
              <a:t> discharged to the sewer and may reduce sewer fees.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492BFBF9-B817-6E49-B8FE-170555933EC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12C8EAC6-43DD-BD46-A401-534E6086941D}" type="slidenum">
              <a:rPr lang="en-US"/>
              <a:pPr>
                <a:defRPr/>
              </a:pPr>
              <a:t>16</a:t>
            </a:fld>
            <a:endParaRPr lang="en-US"/>
          </a:p>
        </p:txBody>
      </p:sp>
      <p:sp>
        <p:nvSpPr>
          <p:cNvPr id="151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155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The time to design and install a gray water system is before this picture was even taken. Well before the home is even built.  </a:t>
            </a:r>
            <a:r>
              <a:rPr lang="en-US" dirty="0" smtClean="0">
                <a:latin typeface="Calibri" charset="0"/>
              </a:rPr>
              <a:t>A complex system is really </a:t>
            </a:r>
            <a:r>
              <a:rPr lang="en-US" dirty="0">
                <a:latin typeface="Calibri" charset="0"/>
              </a:rPr>
              <a:t>difficult </a:t>
            </a:r>
            <a:r>
              <a:rPr lang="en-US" dirty="0" smtClean="0">
                <a:latin typeface="Calibri" charset="0"/>
              </a:rPr>
              <a:t>to </a:t>
            </a:r>
            <a:r>
              <a:rPr lang="en-US" dirty="0">
                <a:latin typeface="Calibri" charset="0"/>
              </a:rPr>
              <a:t>do afterwards in a finished slab on grade </a:t>
            </a:r>
            <a:r>
              <a:rPr lang="en-US" dirty="0" smtClean="0">
                <a:latin typeface="Calibri" charset="0"/>
              </a:rPr>
              <a:t>home.</a:t>
            </a:r>
          </a:p>
          <a:p>
            <a:endParaRPr lang="en-US" dirty="0">
              <a:latin typeface="Calibri" charset="0"/>
            </a:endParaRPr>
          </a:p>
          <a:p>
            <a:r>
              <a:rPr lang="en-US" dirty="0">
                <a:latin typeface="Calibri" charset="0"/>
              </a:rPr>
              <a:t>There are other significant design details in gray water systems for residential construction – and not all vegetation is well suited </a:t>
            </a:r>
            <a:r>
              <a:rPr lang="en-US" dirty="0" smtClean="0">
                <a:latin typeface="Calibri" charset="0"/>
              </a:rPr>
              <a:t>for irrigation by </a:t>
            </a:r>
            <a:r>
              <a:rPr lang="en-US" dirty="0">
                <a:latin typeface="Calibri" charset="0"/>
              </a:rPr>
              <a:t>the systems</a:t>
            </a:r>
            <a:r>
              <a:rPr lang="en-US" dirty="0" smtClean="0">
                <a:latin typeface="Calibri" charset="0"/>
              </a:rPr>
              <a:t>.</a:t>
            </a:r>
          </a:p>
          <a:p>
            <a:endParaRPr lang="en-US" dirty="0" smtClean="0">
              <a:latin typeface="Calibri" charset="0"/>
            </a:endParaRPr>
          </a:p>
          <a:p>
            <a:r>
              <a:rPr lang="en-US" dirty="0" smtClean="0">
                <a:latin typeface="Calibri" charset="0"/>
              </a:rPr>
              <a:t>The </a:t>
            </a:r>
            <a:r>
              <a:rPr lang="en-US" dirty="0">
                <a:latin typeface="Calibri" charset="0"/>
              </a:rPr>
              <a:t>other good thing </a:t>
            </a:r>
            <a:r>
              <a:rPr lang="en-US" dirty="0" smtClean="0">
                <a:latin typeface="Calibri" charset="0"/>
              </a:rPr>
              <a:t>about gray water systems is that the </a:t>
            </a:r>
            <a:r>
              <a:rPr lang="en-US" dirty="0">
                <a:latin typeface="Calibri" charset="0"/>
              </a:rPr>
              <a:t>systems are used every day -  without effort or thought. </a:t>
            </a:r>
          </a:p>
          <a:p>
            <a:endParaRPr lang="en-US" dirty="0">
              <a:latin typeface="Calibri" charset="0"/>
            </a:endParaRPr>
          </a:p>
          <a:p>
            <a:r>
              <a:rPr lang="en-US" b="1" dirty="0">
                <a:latin typeface="Calibri" charset="0"/>
              </a:rPr>
              <a:t>Even if you do not plan on a complete system, pre-installing at least the collection system makes sense, esp. in a slab home.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Rainwater harvesting is something we have done for thousands of years and seem to be rediscovering – in some island nations, rainwater </a:t>
            </a:r>
            <a:r>
              <a:rPr lang="en-US" dirty="0" smtClean="0">
                <a:latin typeface="Calibri" charset="0"/>
              </a:rPr>
              <a:t>harvesting </a:t>
            </a:r>
            <a:r>
              <a:rPr lang="en-US" dirty="0">
                <a:latin typeface="Calibri" charset="0"/>
              </a:rPr>
              <a:t>is used for everything, including drinking water – as it </a:t>
            </a:r>
            <a:r>
              <a:rPr lang="en-US" dirty="0" smtClean="0">
                <a:latin typeface="Calibri" charset="0"/>
              </a:rPr>
              <a:t>is </a:t>
            </a:r>
            <a:r>
              <a:rPr lang="en-US" dirty="0">
                <a:latin typeface="Calibri" charset="0"/>
              </a:rPr>
              <a:t>all they have. </a:t>
            </a:r>
          </a:p>
        </p:txBody>
      </p:sp>
      <p:sp>
        <p:nvSpPr>
          <p:cNvPr id="4" name="Slide Number Placeholder 3"/>
          <p:cNvSpPr>
            <a:spLocks noGrp="1"/>
          </p:cNvSpPr>
          <p:nvPr>
            <p:ph type="sldNum" sz="quarter" idx="5"/>
          </p:nvPr>
        </p:nvSpPr>
        <p:spPr/>
        <p:txBody>
          <a:bodyPr/>
          <a:lstStyle/>
          <a:p>
            <a:pPr>
              <a:defRPr/>
            </a:pPr>
            <a:fld id="{6DFDF849-F1A6-2640-9614-1FAABE565F6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Rounded MT Bold" charset="0"/>
              </a:rPr>
              <a:t>Rain water harvesting systems consist of:</a:t>
            </a:r>
          </a:p>
          <a:p>
            <a:endParaRPr lang="en-US" dirty="0" smtClean="0">
              <a:latin typeface="Arial Rounded MT Bold" charset="0"/>
            </a:endParaRPr>
          </a:p>
          <a:p>
            <a:r>
              <a:rPr lang="en-US" dirty="0" smtClean="0">
                <a:latin typeface="Arial Rounded MT Bold" charset="0"/>
              </a:rPr>
              <a:t>A catchment area – such as a roof with suitable (safe) materials</a:t>
            </a:r>
          </a:p>
          <a:p>
            <a:r>
              <a:rPr lang="en-US" dirty="0" smtClean="0">
                <a:latin typeface="Arial Rounded MT Bold" charset="0"/>
              </a:rPr>
              <a:t>Potentially a First Flush Device to divert the first few gallons of roof tramp material contaminated rainfall from the collection tank</a:t>
            </a:r>
          </a:p>
          <a:p>
            <a:r>
              <a:rPr lang="en-US" dirty="0" smtClean="0">
                <a:latin typeface="Arial Rounded MT Bold" charset="0"/>
              </a:rPr>
              <a:t>Conveyance - piping</a:t>
            </a:r>
          </a:p>
          <a:p>
            <a:r>
              <a:rPr lang="en-US" dirty="0" smtClean="0">
                <a:latin typeface="Arial Rounded MT Bold" charset="0"/>
              </a:rPr>
              <a:t>Cisterns – most investment and critical for sizing</a:t>
            </a:r>
            <a:r>
              <a:rPr lang="en-US" baseline="0" dirty="0" smtClean="0">
                <a:latin typeface="Arial Rounded MT Bold" charset="0"/>
              </a:rPr>
              <a:t> the system. </a:t>
            </a:r>
            <a:endParaRPr lang="en-US" dirty="0" smtClean="0">
              <a:latin typeface="Arial Rounded MT Bold" charset="0"/>
            </a:endParaRPr>
          </a:p>
          <a:p>
            <a:r>
              <a:rPr lang="en-US" dirty="0" smtClean="0">
                <a:latin typeface="Arial Rounded MT Bold" charset="0"/>
              </a:rPr>
              <a:t>A delivery system – could be gravity or pumped, and </a:t>
            </a:r>
          </a:p>
          <a:p>
            <a:r>
              <a:rPr lang="en-US" dirty="0" smtClean="0">
                <a:latin typeface="Arial Rounded MT Bold" charset="0"/>
              </a:rPr>
              <a:t>Potentially a treatment System (Filter/UV, </a:t>
            </a:r>
            <a:r>
              <a:rPr lang="en-US" dirty="0" err="1" smtClean="0">
                <a:latin typeface="Arial Rounded MT Bold" charset="0"/>
              </a:rPr>
              <a:t>etc</a:t>
            </a:r>
            <a:r>
              <a:rPr lang="en-US" dirty="0" smtClean="0">
                <a:latin typeface="Arial Rounded MT Bold" charset="0"/>
              </a:rPr>
              <a:t>)</a:t>
            </a:r>
            <a:endParaRPr lang="en-US" dirty="0">
              <a:latin typeface="Arial Rounded MT Bold" charset="0"/>
            </a:endParaRPr>
          </a:p>
        </p:txBody>
      </p:sp>
      <p:sp>
        <p:nvSpPr>
          <p:cNvPr id="4" name="Slide Number Placeholder 3"/>
          <p:cNvSpPr>
            <a:spLocks noGrp="1"/>
          </p:cNvSpPr>
          <p:nvPr>
            <p:ph type="sldNum" sz="quarter" idx="5"/>
          </p:nvPr>
        </p:nvSpPr>
        <p:spPr/>
        <p:txBody>
          <a:bodyPr/>
          <a:lstStyle/>
          <a:p>
            <a:pPr>
              <a:defRPr/>
            </a:pPr>
            <a:fld id="{997FF217-810C-1943-9640-33642AA1076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0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Other benefits</a:t>
            </a:r>
            <a:r>
              <a:rPr lang="en-US" baseline="0" dirty="0" smtClean="0"/>
              <a:t> of rainwater harvesting include </a:t>
            </a:r>
            <a:endParaRPr lang="en-US" dirty="0" smtClean="0"/>
          </a:p>
          <a:p>
            <a:endParaRPr lang="en-US" dirty="0" smtClean="0"/>
          </a:p>
          <a:p>
            <a:r>
              <a:rPr lang="en-US" dirty="0" smtClean="0"/>
              <a:t>	Reduced Storm Water Runoff from the building site</a:t>
            </a:r>
          </a:p>
          <a:p>
            <a:endParaRPr lang="en-US" dirty="0" smtClean="0"/>
          </a:p>
          <a:p>
            <a:r>
              <a:rPr lang="en-US" dirty="0" smtClean="0"/>
              <a:t>	Rainwater is typically of a higher purity then gray water or well water</a:t>
            </a:r>
          </a:p>
          <a:p>
            <a:endParaRPr lang="en-US" dirty="0" smtClean="0"/>
          </a:p>
          <a:p>
            <a:r>
              <a:rPr lang="en-US" dirty="0" smtClean="0"/>
              <a:t>	Perfect for outdoor uses –  such as irrigation, or car washing</a:t>
            </a:r>
          </a:p>
          <a:p>
            <a:endParaRPr lang="en-US" dirty="0" smtClean="0"/>
          </a:p>
          <a:p>
            <a:r>
              <a:rPr lang="en-US" dirty="0" smtClean="0"/>
              <a:t>	and even suitable for some Indoor uses – clothes washing with soft water, flushing, some systems can produce potable water. </a:t>
            </a:r>
            <a:endParaRPr lang="en-US" dirty="0"/>
          </a:p>
        </p:txBody>
      </p:sp>
      <p:sp>
        <p:nvSpPr>
          <p:cNvPr id="4" name="Slide Number Placeholder 3"/>
          <p:cNvSpPr>
            <a:spLocks noGrp="1"/>
          </p:cNvSpPr>
          <p:nvPr>
            <p:ph type="sldNum" sz="quarter" idx="5"/>
          </p:nvPr>
        </p:nvSpPr>
        <p:spPr/>
        <p:txBody>
          <a:bodyPr/>
          <a:lstStyle/>
          <a:p>
            <a:pPr>
              <a:defRPr/>
            </a:pPr>
            <a:fld id="{A1033606-7096-FC4F-A72E-56ADA831BE0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sz="1100" dirty="0" smtClean="0">
                <a:latin typeface="Calibri" charset="0"/>
              </a:rPr>
              <a:t>This class was developed by PPEF, the</a:t>
            </a:r>
            <a:r>
              <a:rPr lang="en-US" sz="1100" baseline="0" dirty="0" smtClean="0">
                <a:latin typeface="Calibri" charset="0"/>
              </a:rPr>
              <a:t> Plastic Piping Education Foundation, which is the educational foundation of PPFA - PPFA is comprised of manufacturers and consultants in the plastic piping industry.  One of the primary goals of the association is to educate architects,  engineers, installers and end-users to the  benefits of plastic piping systems</a:t>
            </a:r>
            <a:endParaRPr lang="en-US" sz="1100" dirty="0">
              <a:latin typeface="Calibri"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C9520E-8BC4-5147-92C6-48FBC333B160}"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0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There are some issues with rainwater - </a:t>
            </a:r>
            <a:r>
              <a:rPr lang="en-US" dirty="0" smtClean="0"/>
              <a:t>: </a:t>
            </a:r>
          </a:p>
          <a:p>
            <a:endParaRPr lang="en-US" dirty="0" smtClean="0"/>
          </a:p>
          <a:p>
            <a:r>
              <a:rPr lang="en-US" dirty="0" smtClean="0"/>
              <a:t>	Collected rainwater can be aggressive and corrosive to metallic piping such as copper</a:t>
            </a:r>
            <a:r>
              <a:rPr lang="en-US" baseline="0" dirty="0" smtClean="0"/>
              <a:t> and we recommend plastic piping. </a:t>
            </a:r>
            <a:endParaRPr lang="en-US" dirty="0" smtClean="0"/>
          </a:p>
          <a:p>
            <a:endParaRPr lang="en-US" dirty="0" smtClean="0"/>
          </a:p>
          <a:p>
            <a:r>
              <a:rPr lang="en-US" dirty="0" smtClean="0"/>
              <a:t>	A first flush device can improve the quality of the water by excluding the first few gallons of rainfall.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A1033606-7096-FC4F-A72E-56ADA831BE0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Rounded MT Bold" charset="0"/>
              </a:rPr>
              <a:t>	In the report,</a:t>
            </a:r>
            <a:r>
              <a:rPr lang="en-US" baseline="0" dirty="0" smtClean="0">
                <a:latin typeface="Arial Rounded MT Bold" charset="0"/>
              </a:rPr>
              <a:t> a</a:t>
            </a:r>
            <a:r>
              <a:rPr lang="en-US" dirty="0" smtClean="0">
                <a:latin typeface="Arial Rounded MT Bold" charset="0"/>
              </a:rPr>
              <a:t> $20,000 Commercial system was determined to have about a one year payback.   </a:t>
            </a:r>
          </a:p>
          <a:p>
            <a:endParaRPr lang="en-US" dirty="0" smtClean="0">
              <a:latin typeface="Arial Rounded MT Bold" charset="0"/>
            </a:endParaRPr>
          </a:p>
          <a:p>
            <a:r>
              <a:rPr lang="en-US" dirty="0" smtClean="0">
                <a:latin typeface="Arial Rounded MT Bold" charset="0"/>
              </a:rPr>
              <a:t>	A $5,000 system will have a negative payback on a residential building (cistern). </a:t>
            </a:r>
          </a:p>
          <a:p>
            <a:endParaRPr lang="en-US" dirty="0" smtClean="0">
              <a:latin typeface="Arial Rounded MT Bold" charset="0"/>
            </a:endParaRPr>
          </a:p>
          <a:p>
            <a:r>
              <a:rPr lang="en-US" dirty="0" smtClean="0">
                <a:latin typeface="Arial Rounded MT Bold" charset="0"/>
              </a:rPr>
              <a:t>	One example system in the report cost around $1,500 and provides 27,000 gallons a year.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205A94CE-B645-584F-A7BB-87D749E7A5A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Rounded MT Bold" charset="0"/>
              </a:rPr>
              <a:t>Important! Consider local or state code requirements before installing:</a:t>
            </a:r>
          </a:p>
          <a:p>
            <a:r>
              <a:rPr lang="en-US" dirty="0" smtClean="0">
                <a:latin typeface="Arial Rounded MT Bold" charset="0"/>
              </a:rPr>
              <a:t>		</a:t>
            </a:r>
          </a:p>
          <a:p>
            <a:r>
              <a:rPr lang="en-US" dirty="0" smtClean="0">
                <a:latin typeface="Arial Rounded MT Bold" charset="0"/>
              </a:rPr>
              <a:t>	</a:t>
            </a:r>
            <a:r>
              <a:rPr lang="en-US" i="1" dirty="0" smtClean="0">
                <a:latin typeface="Arial Rounded MT Bold" charset="0"/>
              </a:rPr>
              <a:t>Colorado restricts harvesting – it is a “water rights” state, and</a:t>
            </a:r>
            <a:r>
              <a:rPr lang="en-US" i="1" baseline="0" dirty="0" smtClean="0">
                <a:latin typeface="Arial Rounded MT Bold" charset="0"/>
              </a:rPr>
              <a:t> you may not own the water. </a:t>
            </a:r>
            <a:endParaRPr lang="en-US" i="1" dirty="0" smtClean="0">
              <a:latin typeface="Arial Rounded MT Bold" charset="0"/>
            </a:endParaRPr>
          </a:p>
          <a:p>
            <a:endParaRPr lang="en-US" dirty="0" smtClean="0">
              <a:latin typeface="Arial Rounded MT Bold" charset="0"/>
            </a:endParaRPr>
          </a:p>
          <a:p>
            <a:r>
              <a:rPr lang="en-US" dirty="0" smtClean="0">
                <a:latin typeface="Arial Rounded MT Bold" charset="0"/>
              </a:rPr>
              <a:t>	Also consider rainfall event frequency, roof area, and water demand to size cisterns.  A 1,000 </a:t>
            </a:r>
            <a:r>
              <a:rPr lang="en-US" dirty="0" err="1" smtClean="0">
                <a:latin typeface="Arial Rounded MT Bold" charset="0"/>
              </a:rPr>
              <a:t>sq</a:t>
            </a:r>
            <a:r>
              <a:rPr lang="en-US" dirty="0" smtClean="0">
                <a:latin typeface="Arial Rounded MT Bold" charset="0"/>
              </a:rPr>
              <a:t>/</a:t>
            </a:r>
            <a:r>
              <a:rPr lang="en-US" dirty="0" err="1" smtClean="0">
                <a:latin typeface="Arial Rounded MT Bold" charset="0"/>
              </a:rPr>
              <a:t>ft</a:t>
            </a:r>
            <a:r>
              <a:rPr lang="en-US" dirty="0" smtClean="0">
                <a:latin typeface="Arial Rounded MT Bold" charset="0"/>
              </a:rPr>
              <a:t> collection surface can collect 600 gallons per inch of rainfall. </a:t>
            </a:r>
          </a:p>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22</a:t>
            </a:fld>
            <a:endParaRPr lang="en-US"/>
          </a:p>
        </p:txBody>
      </p:sp>
    </p:spTree>
    <p:extLst>
      <p:ext uri="{BB962C8B-B14F-4D97-AF65-F5344CB8AC3E}">
        <p14:creationId xmlns:p14="http://schemas.microsoft.com/office/powerpoint/2010/main" xmlns="" val="247029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Outdoor irrigation is a large use of treated potable water. </a:t>
            </a:r>
            <a:r>
              <a:rPr lang="en-US" sz="1200" dirty="0" smtClean="0">
                <a:latin typeface="+mn-lt"/>
              </a:rPr>
              <a:t>The report estimated that 30% of residential potable water goes to irrigation.  Making just a 30% improvement would be 7,000 gallons a year per home!</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CAD40111-253F-EB4B-AF52-EF9F7B64F06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water efficient system will reduce the quantity of water used.  Consider the following:</a:t>
            </a:r>
          </a:p>
          <a:p>
            <a:endParaRPr lang="en-US" dirty="0" smtClean="0"/>
          </a:p>
          <a:p>
            <a:r>
              <a:rPr lang="en-US" dirty="0" smtClean="0">
                <a:latin typeface="Arial Rounded MT Bold" charset="0"/>
              </a:rPr>
              <a:t>Professionally designed – landscape</a:t>
            </a:r>
          </a:p>
          <a:p>
            <a:r>
              <a:rPr lang="en-US" dirty="0" smtClean="0">
                <a:latin typeface="Arial Rounded MT Bold" charset="0"/>
              </a:rPr>
              <a:t>Zoning plants for their water need</a:t>
            </a:r>
          </a:p>
          <a:p>
            <a:r>
              <a:rPr lang="en-US" dirty="0" smtClean="0">
                <a:latin typeface="Arial Rounded MT Bold" charset="0"/>
              </a:rPr>
              <a:t>Use of Moisture / rain detectors </a:t>
            </a:r>
          </a:p>
          <a:p>
            <a:r>
              <a:rPr lang="en-US" dirty="0" smtClean="0">
                <a:latin typeface="Arial Rounded MT Bold" charset="0"/>
              </a:rPr>
              <a:t>Installing Drip irrigation or </a:t>
            </a:r>
            <a:r>
              <a:rPr lang="en-US" baseline="0" dirty="0" smtClean="0">
                <a:latin typeface="Arial Rounded MT Bold" charset="0"/>
              </a:rPr>
              <a:t> </a:t>
            </a:r>
            <a:r>
              <a:rPr lang="en-US" dirty="0" smtClean="0">
                <a:latin typeface="Arial Rounded MT Bold" charset="0"/>
              </a:rPr>
              <a:t>Special emitters</a:t>
            </a:r>
            <a:r>
              <a:rPr lang="en-US" baseline="0" dirty="0" smtClean="0">
                <a:latin typeface="Arial Rounded MT Bold" charset="0"/>
              </a:rPr>
              <a:t> and use of flexible piping can make some of the emitters r</a:t>
            </a:r>
            <a:r>
              <a:rPr lang="en-US" dirty="0" smtClean="0">
                <a:latin typeface="Arial Rounded MT Bold" charset="0"/>
              </a:rPr>
              <a:t>e-locatable if the landscape</a:t>
            </a:r>
            <a:r>
              <a:rPr lang="en-US" baseline="0" dirty="0" smtClean="0">
                <a:latin typeface="Arial Rounded MT Bold" charset="0"/>
              </a:rPr>
              <a:t> is changed in the future. </a:t>
            </a:r>
            <a:endParaRPr lang="en-US" dirty="0" smtClean="0">
              <a:latin typeface="Arial Rounded MT Bold" charset="0"/>
            </a:endParaRPr>
          </a:p>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24</a:t>
            </a:fld>
            <a:endParaRPr lang="en-US"/>
          </a:p>
        </p:txBody>
      </p:sp>
    </p:spTree>
    <p:extLst>
      <p:ext uri="{BB962C8B-B14F-4D97-AF65-F5344CB8AC3E}">
        <p14:creationId xmlns:p14="http://schemas.microsoft.com/office/powerpoint/2010/main" xmlns="" val="313975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Calibri" charset="0"/>
              </a:rPr>
              <a:t>Decentralized wastewater treatment systems treat individual or small groups of homes not connected to a municipal sewerage system returning all of  the wastewater (black and gray) for uses such as irrigation.</a:t>
            </a:r>
          </a:p>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25</a:t>
            </a:fld>
            <a:endParaRPr lang="en-US"/>
          </a:p>
        </p:txBody>
      </p:sp>
    </p:spTree>
    <p:extLst>
      <p:ext uri="{BB962C8B-B14F-4D97-AF65-F5344CB8AC3E}">
        <p14:creationId xmlns:p14="http://schemas.microsoft.com/office/powerpoint/2010/main" xmlns="" val="140245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weight of water that needs to be transported to and from a home is significant. It can be about the weight of an automobile. Every day.  </a:t>
            </a:r>
          </a:p>
          <a:p>
            <a:endParaRPr lang="en-US" baseline="0" dirty="0" smtClean="0"/>
          </a:p>
          <a:p>
            <a:r>
              <a:rPr lang="en-US" baseline="0" dirty="0" smtClean="0"/>
              <a:t>By treating all of the waste water onsite, you eliminate the sewer side impacts and conserve water if it is used onsite for irrigation.  </a:t>
            </a:r>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26</a:t>
            </a:fld>
            <a:endParaRPr lang="en-US"/>
          </a:p>
        </p:txBody>
      </p:sp>
    </p:spTree>
    <p:extLst>
      <p:ext uri="{BB962C8B-B14F-4D97-AF65-F5344CB8AC3E}">
        <p14:creationId xmlns:p14="http://schemas.microsoft.com/office/powerpoint/2010/main" xmlns="" val="140245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weight of water that needs to be transported to and from a home is significant. It can be about the weight of an automobile. Every day.  </a:t>
            </a:r>
          </a:p>
          <a:p>
            <a:endParaRPr lang="en-US" baseline="0" dirty="0" smtClean="0"/>
          </a:p>
          <a:p>
            <a:r>
              <a:rPr lang="en-US" baseline="0" dirty="0" smtClean="0"/>
              <a:t>By treating all of the waste water onsite, you eliminate the sewer side impacts and conserve water if it is used onsite for irrigation.  </a:t>
            </a:r>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27</a:t>
            </a:fld>
            <a:endParaRPr lang="en-US"/>
          </a:p>
        </p:txBody>
      </p:sp>
    </p:spTree>
    <p:extLst>
      <p:ext uri="{BB962C8B-B14F-4D97-AF65-F5344CB8AC3E}">
        <p14:creationId xmlns:p14="http://schemas.microsoft.com/office/powerpoint/2010/main" xmlns="" val="1402457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7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While water conservation is obvious, you may not</a:t>
            </a:r>
            <a:r>
              <a:rPr lang="en-US" baseline="0" dirty="0" smtClean="0">
                <a:latin typeface="Calibri" charset="0"/>
              </a:rPr>
              <a:t> be aware that piping based and enabled systems can also be energy (and energy and water) conservation systems too. </a:t>
            </a:r>
          </a:p>
          <a:p>
            <a:endParaRPr lang="en-US" baseline="0" dirty="0" smtClean="0">
              <a:latin typeface="Calibri" charset="0"/>
            </a:endParaRPr>
          </a:p>
          <a:p>
            <a:r>
              <a:rPr lang="en-US" baseline="0" dirty="0" smtClean="0">
                <a:latin typeface="Calibri" charset="0"/>
              </a:rPr>
              <a:t>Geothermal ground loops, better designed hot water delivery systems, solar water heaters and radiant heating are examples. </a:t>
            </a:r>
          </a:p>
          <a:p>
            <a:endParaRPr lang="en-US" baseline="0" dirty="0" smtClean="0">
              <a:latin typeface="Calibri" charset="0"/>
            </a:endParaRPr>
          </a:p>
        </p:txBody>
      </p:sp>
      <p:sp>
        <p:nvSpPr>
          <p:cNvPr id="4" name="Slide Number Placeholder 3"/>
          <p:cNvSpPr>
            <a:spLocks noGrp="1"/>
          </p:cNvSpPr>
          <p:nvPr>
            <p:ph type="sldNum" sz="quarter" idx="5"/>
          </p:nvPr>
        </p:nvSpPr>
        <p:spPr/>
        <p:txBody>
          <a:bodyPr/>
          <a:lstStyle/>
          <a:p>
            <a:pPr>
              <a:defRPr/>
            </a:pPr>
            <a:fld id="{D46A9706-EF96-1B49-8D3F-E93FD7F513B4}"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7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 first</a:t>
            </a:r>
            <a:r>
              <a:rPr lang="en-US" baseline="0" dirty="0" smtClean="0">
                <a:latin typeface="Calibri" charset="0"/>
              </a:rPr>
              <a:t> system, and one with tremendous energy savings potential is</a:t>
            </a:r>
            <a:r>
              <a:rPr lang="en-US" dirty="0" smtClean="0">
                <a:latin typeface="Calibri" charset="0"/>
              </a:rPr>
              <a:t> </a:t>
            </a:r>
            <a:r>
              <a:rPr lang="en-US" dirty="0">
                <a:latin typeface="Calibri" charset="0"/>
              </a:rPr>
              <a:t>geothermal ground loop /heat pump systems</a:t>
            </a:r>
            <a:r>
              <a:rPr lang="en-US" dirty="0" smtClean="0">
                <a:latin typeface="Calibri" charset="0"/>
              </a:rPr>
              <a:t>. </a:t>
            </a:r>
          </a:p>
          <a:p>
            <a:endParaRPr lang="en-US" dirty="0" smtClean="0">
              <a:latin typeface="Calibri" charset="0"/>
            </a:endParaRPr>
          </a:p>
          <a:p>
            <a:r>
              <a:rPr lang="en-US" dirty="0" smtClean="0">
                <a:latin typeface="Calibri" charset="0"/>
              </a:rPr>
              <a:t>These systems can produce heat in the winter, cooling</a:t>
            </a:r>
            <a:r>
              <a:rPr lang="en-US" baseline="0" dirty="0" smtClean="0">
                <a:latin typeface="Calibri" charset="0"/>
              </a:rPr>
              <a:t> in summer and even produce hot water as a byproduct.  Typically used for space heating, they can be a part of a normal air A/C system, or a radiant system, as seen in the picture.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46A9706-EF96-1B49-8D3F-E93FD7F513B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 PPEF had a</a:t>
            </a:r>
            <a:r>
              <a:rPr lang="en-US" baseline="0" dirty="0" smtClean="0">
                <a:latin typeface="Calibri" charset="0"/>
              </a:rPr>
              <a:t> report developed in 2010 to see where piping products had applications in green and sustainable building </a:t>
            </a:r>
            <a:r>
              <a:rPr lang="en-US" dirty="0" smtClean="0">
                <a:latin typeface="Calibri" charset="0"/>
              </a:rPr>
              <a:t>– </a:t>
            </a:r>
            <a:r>
              <a:rPr lang="en-US" dirty="0">
                <a:latin typeface="Calibri" charset="0"/>
              </a:rPr>
              <a:t>it was carried out by Sustainability Edge </a:t>
            </a:r>
            <a:r>
              <a:rPr lang="en-US" dirty="0" smtClean="0">
                <a:latin typeface="Calibri" charset="0"/>
              </a:rPr>
              <a:t>Solutions.</a:t>
            </a:r>
            <a:r>
              <a:rPr lang="en-US" baseline="0" dirty="0" smtClean="0">
                <a:latin typeface="Calibri" charset="0"/>
              </a:rPr>
              <a:t>  </a:t>
            </a:r>
          </a:p>
          <a:p>
            <a:endParaRPr lang="en-US" baseline="0" dirty="0" smtClean="0">
              <a:latin typeface="Calibri" charset="0"/>
            </a:endParaRPr>
          </a:p>
          <a:p>
            <a:r>
              <a:rPr lang="en-US" sz="1200" b="1" dirty="0" smtClean="0">
                <a:latin typeface="Calibri" charset="0"/>
              </a:rPr>
              <a:t>Most of the source material used in this presentation was obtained from the report, “</a:t>
            </a:r>
            <a:r>
              <a:rPr lang="en-US" sz="1200" b="1" i="1" dirty="0" smtClean="0">
                <a:latin typeface="Calibri" charset="0"/>
              </a:rPr>
              <a:t>Green Building Technologies that Use Plastic Pipe and Tubing to Function”.</a:t>
            </a:r>
            <a:r>
              <a:rPr lang="en-US" sz="1200" dirty="0" smtClean="0">
                <a:latin typeface="Arial Rounded MT Bold" charset="0"/>
              </a:rPr>
              <a:t> </a:t>
            </a:r>
          </a:p>
          <a:p>
            <a:endParaRPr lang="en-US" sz="1200" dirty="0" smtClean="0">
              <a:latin typeface="Arial Rounded MT Bold" charset="0"/>
            </a:endParaRPr>
          </a:p>
          <a:p>
            <a:r>
              <a:rPr lang="en-US" sz="1200" dirty="0" smtClean="0">
                <a:latin typeface="Arial Rounded MT Bold" charset="0"/>
              </a:rPr>
              <a:t>The report contains multiple technologies and each section contains;</a:t>
            </a:r>
          </a:p>
          <a:p>
            <a:pPr marL="342900" indent="-342900">
              <a:buFont typeface="Arial"/>
              <a:buChar char="•"/>
            </a:pPr>
            <a:endParaRPr lang="en-US" sz="1200" dirty="0" smtClean="0">
              <a:latin typeface="Arial Rounded MT Bold" charset="0"/>
            </a:endParaRPr>
          </a:p>
          <a:p>
            <a:pPr marL="342900" indent="-342900">
              <a:buFont typeface="Arial"/>
              <a:buChar char="•"/>
            </a:pPr>
            <a:r>
              <a:rPr lang="en-US" sz="1200" dirty="0" smtClean="0">
                <a:latin typeface="Arial Rounded MT Bold" charset="0"/>
              </a:rPr>
              <a:t>Technology Overview</a:t>
            </a:r>
          </a:p>
          <a:p>
            <a:pPr marL="342900" indent="-342900">
              <a:buFont typeface="Arial"/>
              <a:buChar char="•"/>
            </a:pPr>
            <a:r>
              <a:rPr lang="en-US" sz="1200" dirty="0" smtClean="0">
                <a:latin typeface="Arial Rounded MT Bold" charset="0"/>
              </a:rPr>
              <a:t>Savings (conservation)</a:t>
            </a:r>
          </a:p>
          <a:p>
            <a:pPr marL="342900" indent="-342900">
              <a:buFont typeface="Arial"/>
              <a:buChar char="•"/>
            </a:pPr>
            <a:r>
              <a:rPr lang="en-US" sz="1200" dirty="0" smtClean="0">
                <a:latin typeface="Arial Rounded MT Bold" charset="0"/>
              </a:rPr>
              <a:t>Life Safety Impacts</a:t>
            </a:r>
          </a:p>
          <a:p>
            <a:pPr marL="342900" indent="-342900">
              <a:buFont typeface="Arial"/>
              <a:buChar char="•"/>
            </a:pPr>
            <a:r>
              <a:rPr lang="en-US" sz="1200" dirty="0" smtClean="0">
                <a:latin typeface="Arial Rounded MT Bold" charset="0"/>
              </a:rPr>
              <a:t>Indoor Environmental Quality Impacts (IEQ)</a:t>
            </a:r>
          </a:p>
          <a:p>
            <a:pPr marL="342900" indent="-342900">
              <a:buFont typeface="Arial"/>
              <a:buChar char="•"/>
            </a:pPr>
            <a:r>
              <a:rPr lang="en-US" sz="1200" dirty="0" smtClean="0">
                <a:latin typeface="Arial Rounded MT Bold" charset="0"/>
              </a:rPr>
              <a:t>Materials Used</a:t>
            </a:r>
          </a:p>
          <a:p>
            <a:pPr marL="342900" indent="-342900">
              <a:buFont typeface="Arial"/>
              <a:buChar char="•"/>
            </a:pPr>
            <a:r>
              <a:rPr lang="en-US" sz="1200" dirty="0" smtClean="0">
                <a:latin typeface="Arial Rounded MT Bold" charset="0"/>
              </a:rPr>
              <a:t>Operating Examples</a:t>
            </a:r>
          </a:p>
          <a:p>
            <a:pPr marL="342900" indent="-342900">
              <a:buFont typeface="Arial"/>
              <a:buChar char="•"/>
            </a:pPr>
            <a:r>
              <a:rPr lang="en-US" sz="1200" dirty="0" smtClean="0">
                <a:latin typeface="Arial Rounded MT Bold" charset="0"/>
              </a:rPr>
              <a:t>Information Source Materials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3CBB6D8C-8F23-0B46-9DA1-2BEC8C1D735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2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 secret to the efficacy of geothermal ground loop</a:t>
            </a:r>
            <a:r>
              <a:rPr lang="en-US" baseline="0" dirty="0" smtClean="0">
                <a:latin typeface="Calibri" charset="0"/>
              </a:rPr>
              <a:t> systems is the consistent and renewable temperature of the Earth several feet down.  While higher air temperatures in summer make the normal A/C system work harder, several feet down, it may maybe 50-60F, and similarly in winter, when all above ground is frozen, several feet down is it still 50-60F.   Depending on the terrain, several “loops” are possible as seen in the image.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CEE326A6-7E4B-624A-B97A-A6A555E9A7C8}"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Loop</a:t>
            </a:r>
            <a:r>
              <a:rPr lang="en-US" baseline="0" dirty="0" smtClean="0">
                <a:latin typeface="Calibri" charset="0"/>
              </a:rPr>
              <a:t> piping is typically a foot per foot under A/C and polyethylene is the predominate piping for water based systems.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36283CE5-5FD1-DF4E-841D-F49584C3E8F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000000"/>
                </a:solidFill>
                <a:latin typeface="Arial" charset="0"/>
              </a:rPr>
              <a:t>One example of how large these systems can get is Sherman </a:t>
            </a:r>
            <a:r>
              <a:rPr lang="en-US" dirty="0">
                <a:solidFill>
                  <a:srgbClr val="000000"/>
                </a:solidFill>
                <a:latin typeface="Arial" charset="0"/>
              </a:rPr>
              <a:t>Hospital, </a:t>
            </a:r>
            <a:r>
              <a:rPr lang="en-US" dirty="0" smtClean="0">
                <a:solidFill>
                  <a:srgbClr val="000000"/>
                </a:solidFill>
                <a:latin typeface="Arial" charset="0"/>
              </a:rPr>
              <a:t>in Elgin</a:t>
            </a:r>
            <a:r>
              <a:rPr lang="en-US" dirty="0">
                <a:solidFill>
                  <a:srgbClr val="000000"/>
                </a:solidFill>
                <a:latin typeface="Arial" charset="0"/>
              </a:rPr>
              <a:t>, </a:t>
            </a:r>
            <a:r>
              <a:rPr lang="en-US" dirty="0" smtClean="0">
                <a:solidFill>
                  <a:srgbClr val="000000"/>
                </a:solidFill>
                <a:latin typeface="Arial" charset="0"/>
              </a:rPr>
              <a:t>Illinois.</a:t>
            </a:r>
          </a:p>
          <a:p>
            <a:endParaRPr lang="en-US" dirty="0">
              <a:solidFill>
                <a:srgbClr val="000000"/>
              </a:solidFill>
              <a:latin typeface="Arial" charset="0"/>
            </a:endParaRPr>
          </a:p>
          <a:p>
            <a:r>
              <a:rPr lang="en-US" dirty="0" smtClean="0">
                <a:solidFill>
                  <a:srgbClr val="000000"/>
                </a:solidFill>
                <a:latin typeface="Arial" charset="0"/>
              </a:rPr>
              <a:t>The 645,000</a:t>
            </a:r>
            <a:r>
              <a:rPr lang="en-US" dirty="0">
                <a:solidFill>
                  <a:srgbClr val="000000"/>
                </a:solidFill>
                <a:latin typeface="Arial" charset="0"/>
              </a:rPr>
              <a:t>-ft</a:t>
            </a:r>
            <a:r>
              <a:rPr lang="en-US" sz="800" dirty="0">
                <a:solidFill>
                  <a:srgbClr val="000000"/>
                </a:solidFill>
                <a:latin typeface="Arial" charset="0"/>
              </a:rPr>
              <a:t>2 </a:t>
            </a:r>
            <a:r>
              <a:rPr lang="en-US" dirty="0">
                <a:solidFill>
                  <a:srgbClr val="000000"/>
                </a:solidFill>
                <a:latin typeface="Arial" charset="0"/>
              </a:rPr>
              <a:t>hospital </a:t>
            </a:r>
            <a:r>
              <a:rPr lang="en-US" dirty="0" smtClean="0">
                <a:solidFill>
                  <a:srgbClr val="000000"/>
                </a:solidFill>
                <a:latin typeface="Arial" charset="0"/>
              </a:rPr>
              <a:t>has a </a:t>
            </a:r>
            <a:r>
              <a:rPr lang="en-US" dirty="0">
                <a:solidFill>
                  <a:srgbClr val="000000"/>
                </a:solidFill>
                <a:latin typeface="Arial" charset="0"/>
              </a:rPr>
              <a:t>geothermal heating and cooling system with 150 miles of plastic pipe ground loops submerged in an adjacent 17-acre lake. The cost premium for implementing the system is expected to be $7,000,000, with projected annual savings on operating costs of $1,000,000 and a payback period of 5 to 6 years. </a:t>
            </a:r>
            <a:r>
              <a:rPr lang="en-US" dirty="0" smtClean="0">
                <a:solidFill>
                  <a:srgbClr val="000000"/>
                </a:solidFill>
                <a:latin typeface="Arial" charset="0"/>
              </a:rPr>
              <a:t>This is only a part of the manifold system</a:t>
            </a:r>
            <a:r>
              <a:rPr lang="en-US" baseline="0" dirty="0" smtClean="0">
                <a:solidFill>
                  <a:srgbClr val="000000"/>
                </a:solidFill>
                <a:latin typeface="Arial" charset="0"/>
              </a:rPr>
              <a:t>.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1DAD48E2-E00C-164D-97CB-4E32F3E49C8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0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Another </a:t>
            </a:r>
            <a:r>
              <a:rPr lang="en-US" dirty="0" smtClean="0">
                <a:latin typeface="Calibri" charset="0"/>
              </a:rPr>
              <a:t>liquid based </a:t>
            </a:r>
            <a:r>
              <a:rPr lang="en-US" dirty="0">
                <a:latin typeface="Calibri" charset="0"/>
              </a:rPr>
              <a:t>- </a:t>
            </a:r>
            <a:r>
              <a:rPr lang="en-US" dirty="0" err="1">
                <a:latin typeface="Calibri" charset="0"/>
              </a:rPr>
              <a:t>hydronic</a:t>
            </a:r>
            <a:r>
              <a:rPr lang="en-US" dirty="0">
                <a:latin typeface="Calibri" charset="0"/>
              </a:rPr>
              <a:t> system is the radiant heating </a:t>
            </a:r>
            <a:r>
              <a:rPr lang="en-US" dirty="0" smtClean="0">
                <a:latin typeface="Calibri" charset="0"/>
              </a:rPr>
              <a:t>(or </a:t>
            </a:r>
            <a:r>
              <a:rPr lang="en-US" dirty="0">
                <a:latin typeface="Calibri" charset="0"/>
              </a:rPr>
              <a:t>cooling) system. </a:t>
            </a:r>
            <a:r>
              <a:rPr lang="en-US" dirty="0" smtClean="0">
                <a:latin typeface="Calibri" charset="0"/>
              </a:rPr>
              <a:t> In these systems, small diameter typically</a:t>
            </a:r>
            <a:r>
              <a:rPr lang="en-US" baseline="0" dirty="0" smtClean="0">
                <a:latin typeface="Calibri" charset="0"/>
              </a:rPr>
              <a:t> PEX or other plastic tubing is run under floors – or in some cases, walls and ceilings.  In the picture, this is a large manufacturing building in MN.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0A66EBB8-2B49-FB42-9850-D23B3B636DE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Radiant heat technology heats</a:t>
            </a:r>
            <a:r>
              <a:rPr lang="en-US" baseline="0" dirty="0" smtClean="0">
                <a:latin typeface="Calibri" charset="0"/>
              </a:rPr>
              <a:t> </a:t>
            </a:r>
            <a:r>
              <a:rPr lang="en-US" dirty="0" smtClean="0">
                <a:latin typeface="Calibri" charset="0"/>
              </a:rPr>
              <a:t>space by applying </a:t>
            </a:r>
            <a:r>
              <a:rPr lang="en-US" baseline="0" dirty="0" smtClean="0">
                <a:latin typeface="Calibri" charset="0"/>
              </a:rPr>
              <a:t> </a:t>
            </a:r>
            <a:r>
              <a:rPr lang="en-US" dirty="0" smtClean="0">
                <a:latin typeface="Calibri" charset="0"/>
              </a:rPr>
              <a:t>heat underneath or</a:t>
            </a:r>
            <a:r>
              <a:rPr lang="en-US" baseline="0" dirty="0" smtClean="0">
                <a:latin typeface="Calibri" charset="0"/>
              </a:rPr>
              <a:t> </a:t>
            </a:r>
            <a:r>
              <a:rPr lang="en-US" dirty="0" smtClean="0">
                <a:latin typeface="Calibri" charset="0"/>
              </a:rPr>
              <a:t>within floors of a </a:t>
            </a:r>
            <a:r>
              <a:rPr lang="en-US" baseline="0" dirty="0" smtClean="0">
                <a:latin typeface="Calibri" charset="0"/>
              </a:rPr>
              <a:t> </a:t>
            </a:r>
            <a:r>
              <a:rPr lang="en-US" dirty="0" smtClean="0">
                <a:latin typeface="Calibri" charset="0"/>
              </a:rPr>
              <a:t>building. The </a:t>
            </a:r>
            <a:r>
              <a:rPr lang="en-US" baseline="0" dirty="0" smtClean="0">
                <a:latin typeface="Calibri" charset="0"/>
              </a:rPr>
              <a:t> </a:t>
            </a:r>
            <a:r>
              <a:rPr lang="en-US" dirty="0" smtClean="0">
                <a:latin typeface="Calibri" charset="0"/>
              </a:rPr>
              <a:t>conditioned space</a:t>
            </a:r>
            <a:r>
              <a:rPr lang="en-US" baseline="0" dirty="0" smtClean="0">
                <a:latin typeface="Calibri" charset="0"/>
              </a:rPr>
              <a:t> </a:t>
            </a:r>
            <a:r>
              <a:rPr lang="en-US" dirty="0" smtClean="0">
                <a:latin typeface="Calibri" charset="0"/>
              </a:rPr>
              <a:t>is then heated</a:t>
            </a:r>
            <a:r>
              <a:rPr lang="en-US" baseline="0" dirty="0" smtClean="0">
                <a:latin typeface="Calibri" charset="0"/>
              </a:rPr>
              <a:t> </a:t>
            </a:r>
            <a:r>
              <a:rPr lang="en-US" dirty="0" smtClean="0">
                <a:latin typeface="Calibri" charset="0"/>
              </a:rPr>
              <a:t>by radiation.  The heat remains closer to the floor in an effect called reverse stratification.  A study by ASHRAE indicated that a space heated in this way can keep people comfortable with</a:t>
            </a:r>
            <a:r>
              <a:rPr lang="en-US" baseline="0" dirty="0" smtClean="0">
                <a:latin typeface="Calibri" charset="0"/>
              </a:rPr>
              <a:t> a 6 to 8 F lower temperature – saving energy.  These systems, therefore are more</a:t>
            </a:r>
            <a:r>
              <a:rPr lang="en-US" dirty="0" smtClean="0">
                <a:latin typeface="+mn-lt"/>
              </a:rPr>
              <a:t> efficient in large spaces with high ceilings. </a:t>
            </a:r>
            <a:endParaRPr lang="en-US" dirty="0" smtClean="0">
              <a:latin typeface="Calibri" charset="0"/>
            </a:endParaRPr>
          </a:p>
        </p:txBody>
      </p:sp>
      <p:sp>
        <p:nvSpPr>
          <p:cNvPr id="4" name="Slide Number Placeholder 3"/>
          <p:cNvSpPr>
            <a:spLocks noGrp="1"/>
          </p:cNvSpPr>
          <p:nvPr>
            <p:ph type="sldNum" sz="quarter" idx="5"/>
          </p:nvPr>
        </p:nvSpPr>
        <p:spPr/>
        <p:txBody>
          <a:bodyPr/>
          <a:lstStyle/>
          <a:p>
            <a:pPr>
              <a:defRPr/>
            </a:pPr>
            <a:fld id="{D4715CCF-50D1-DA4C-AC08-AD69DB786A4C}"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Other advantages include, </a:t>
            </a:r>
            <a:r>
              <a:rPr lang="en-US" dirty="0" smtClean="0"/>
              <a:t> ductless water based, “</a:t>
            </a:r>
            <a:r>
              <a:rPr lang="en-US" dirty="0" err="1" smtClean="0"/>
              <a:t>hydronic</a:t>
            </a:r>
            <a:r>
              <a:rPr lang="en-US" dirty="0" smtClean="0"/>
              <a:t>” systems allows for precise</a:t>
            </a:r>
            <a:r>
              <a:rPr lang="en-US" baseline="0" dirty="0" smtClean="0"/>
              <a:t> </a:t>
            </a:r>
            <a:r>
              <a:rPr lang="en-US" dirty="0" smtClean="0"/>
              <a:t>room or even area zoning by using valves.  With</a:t>
            </a:r>
            <a:r>
              <a:rPr lang="en-US" baseline="0" dirty="0" smtClean="0"/>
              <a:t> more control comes the potential for more energy savings. </a:t>
            </a:r>
            <a:endParaRPr lang="en-US" dirty="0" smtClean="0"/>
          </a:p>
          <a:p>
            <a:endParaRPr lang="en-US" dirty="0" smtClean="0"/>
          </a:p>
          <a:p>
            <a:r>
              <a:rPr lang="en-US" dirty="0" smtClean="0"/>
              <a:t>The</a:t>
            </a:r>
            <a:r>
              <a:rPr lang="en-US" baseline="0" dirty="0" smtClean="0"/>
              <a:t> systems are also q</a:t>
            </a:r>
            <a:r>
              <a:rPr lang="en-US" dirty="0" smtClean="0"/>
              <a:t>uiet, and</a:t>
            </a:r>
            <a:r>
              <a:rPr lang="en-US" baseline="0" dirty="0" smtClean="0"/>
              <a:t> not fan based, and unlike some combustion systems, </a:t>
            </a:r>
            <a:r>
              <a:rPr lang="en-US" dirty="0" smtClean="0"/>
              <a:t>do not alter room humidity or “dry-out” the air.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4715CCF-50D1-DA4C-AC08-AD69DB786A4C}"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8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How we delivering </a:t>
            </a:r>
            <a:r>
              <a:rPr lang="en-US" dirty="0">
                <a:latin typeface="Calibri" charset="0"/>
              </a:rPr>
              <a:t>hot water to a fixture is about to get </a:t>
            </a:r>
            <a:r>
              <a:rPr lang="en-US" dirty="0" smtClean="0">
                <a:latin typeface="Calibri" charset="0"/>
              </a:rPr>
              <a:t>more complicated</a:t>
            </a:r>
            <a:r>
              <a:rPr lang="en-US" dirty="0">
                <a:latin typeface="Calibri" charset="0"/>
              </a:rPr>
              <a:t>, but with </a:t>
            </a:r>
            <a:r>
              <a:rPr lang="en-US" dirty="0" smtClean="0">
                <a:latin typeface="Calibri" charset="0"/>
              </a:rPr>
              <a:t>very good </a:t>
            </a:r>
            <a:r>
              <a:rPr lang="en-US" dirty="0">
                <a:latin typeface="Calibri" charset="0"/>
              </a:rPr>
              <a:t>reason. </a:t>
            </a:r>
            <a:r>
              <a:rPr lang="en-US" dirty="0" smtClean="0">
                <a:latin typeface="Calibri" charset="0"/>
              </a:rPr>
              <a:t> First lets</a:t>
            </a:r>
            <a:r>
              <a:rPr lang="en-US" baseline="0" dirty="0" smtClean="0">
                <a:latin typeface="Calibri" charset="0"/>
              </a:rPr>
              <a:t> </a:t>
            </a:r>
            <a:r>
              <a:rPr lang="en-US" dirty="0" smtClean="0">
                <a:latin typeface="Calibri" charset="0"/>
              </a:rPr>
              <a:t>discuss how energy intensive hot water is.</a:t>
            </a:r>
          </a:p>
          <a:p>
            <a:endParaRPr lang="en-US" dirty="0" smtClean="0">
              <a:latin typeface="Calibri" charset="0"/>
            </a:endParaRPr>
          </a:p>
          <a:p>
            <a:r>
              <a:rPr lang="en-US" dirty="0" smtClean="0">
                <a:latin typeface="Calibri" charset="0"/>
              </a:rPr>
              <a:t>And then why high-efficiency</a:t>
            </a:r>
            <a:r>
              <a:rPr lang="en-US" baseline="0" dirty="0" smtClean="0">
                <a:latin typeface="Calibri" charset="0"/>
              </a:rPr>
              <a:t> hot water </a:t>
            </a:r>
            <a:r>
              <a:rPr lang="en-US" dirty="0" smtClean="0">
                <a:latin typeface="Calibri" charset="0"/>
              </a:rPr>
              <a:t>systems conserve</a:t>
            </a:r>
            <a:r>
              <a:rPr lang="en-US" baseline="0" dirty="0" smtClean="0">
                <a:latin typeface="Calibri" charset="0"/>
              </a:rPr>
              <a:t> water AND energy – the reason for the red and blue border in this case.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A8FCFBC-4424-854A-B521-33A4BFD7887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solidFill>
                  <a:prstClr val="black"/>
                </a:solidFill>
              </a:rPr>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solidFill>
                  <a:prstClr val="black"/>
                </a:solidFill>
              </a:rPr>
              <a:t>© PPFA 2008</a:t>
            </a:r>
          </a:p>
        </p:txBody>
      </p:sp>
      <p:sp>
        <p:nvSpPr>
          <p:cNvPr id="7" name="Rectangle 7"/>
          <p:cNvSpPr>
            <a:spLocks noGrp="1" noChangeArrowheads="1"/>
          </p:cNvSpPr>
          <p:nvPr>
            <p:ph type="sldNum" sz="quarter" idx="5"/>
          </p:nvPr>
        </p:nvSpPr>
        <p:spPr/>
        <p:txBody>
          <a:bodyPr/>
          <a:lstStyle/>
          <a:p>
            <a:pPr>
              <a:defRPr/>
            </a:pPr>
            <a:fld id="{3D16823A-A95C-0540-9D78-60CBBC300CA6}" type="slidenum">
              <a:rPr lang="en-US">
                <a:solidFill>
                  <a:prstClr val="black"/>
                </a:solidFill>
              </a:rPr>
              <a:pPr>
                <a:defRPr/>
              </a:pPr>
              <a:t>37</a:t>
            </a:fld>
            <a:endParaRPr lang="en-US">
              <a:solidFill>
                <a:prstClr val="black"/>
              </a:solidFill>
            </a:endParaRPr>
          </a:p>
        </p:txBody>
      </p:sp>
      <p:sp>
        <p:nvSpPr>
          <p:cNvPr id="1863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First, let</a:t>
            </a:r>
            <a:r>
              <a:rPr lang="ja-JP" altLang="en-US" dirty="0">
                <a:latin typeface="Arial" charset="0"/>
              </a:rPr>
              <a:t>’</a:t>
            </a:r>
            <a:r>
              <a:rPr lang="en-US" altLang="ja-JP" dirty="0">
                <a:latin typeface="Calibri" charset="0"/>
              </a:rPr>
              <a:t>s talk about electrically heated water  - </a:t>
            </a:r>
            <a:r>
              <a:rPr lang="en-US" altLang="ja-JP" dirty="0" smtClean="0">
                <a:latin typeface="Calibri" charset="0"/>
              </a:rPr>
              <a:t>If </a:t>
            </a:r>
            <a:r>
              <a:rPr lang="en-US" altLang="ja-JP" dirty="0">
                <a:latin typeface="Calibri" charset="0"/>
              </a:rPr>
              <a:t>I wanted to </a:t>
            </a:r>
            <a:r>
              <a:rPr lang="ja-JP" altLang="en-US" dirty="0">
                <a:latin typeface="Arial" charset="0"/>
              </a:rPr>
              <a:t>“</a:t>
            </a:r>
            <a:r>
              <a:rPr lang="en-US" altLang="ja-JP" dirty="0">
                <a:latin typeface="Calibri" charset="0"/>
              </a:rPr>
              <a:t>make</a:t>
            </a:r>
            <a:r>
              <a:rPr lang="ja-JP" altLang="en-US" dirty="0">
                <a:latin typeface="Arial" charset="0"/>
              </a:rPr>
              <a:t>”</a:t>
            </a:r>
            <a:r>
              <a:rPr lang="en-US" altLang="ja-JP" dirty="0">
                <a:latin typeface="Calibri" charset="0"/>
              </a:rPr>
              <a:t> </a:t>
            </a:r>
            <a:r>
              <a:rPr lang="en-US" altLang="ja-JP" dirty="0" smtClean="0">
                <a:latin typeface="Calibri" charset="0"/>
              </a:rPr>
              <a:t>one </a:t>
            </a:r>
            <a:r>
              <a:rPr lang="en-US" altLang="ja-JP" dirty="0">
                <a:latin typeface="Calibri" charset="0"/>
              </a:rPr>
              <a:t>gallon of hot water, one way would be to heat it with 180 watts of energy for one hour.  </a:t>
            </a:r>
            <a:r>
              <a:rPr lang="en-US" altLang="ja-JP" baseline="0" dirty="0" smtClean="0">
                <a:latin typeface="Calibri" charset="0"/>
              </a:rPr>
              <a:t> The same energy to run three old incandescent 60W light bulbs for one hour. </a:t>
            </a:r>
            <a:endParaRPr lang="en-US" altLang="ja-JP" dirty="0" smtClean="0">
              <a:latin typeface="Calibri" charset="0"/>
            </a:endParaRPr>
          </a:p>
          <a:p>
            <a:endParaRPr lang="en-US" altLang="ja-JP" dirty="0" smtClean="0">
              <a:latin typeface="Calibri" charset="0"/>
            </a:endParaRPr>
          </a:p>
          <a:p>
            <a:r>
              <a:rPr lang="en-US" altLang="ja-JP" dirty="0" smtClean="0">
                <a:latin typeface="Calibri" charset="0"/>
              </a:rPr>
              <a:t>What </a:t>
            </a:r>
            <a:r>
              <a:rPr lang="en-US" altLang="ja-JP" dirty="0">
                <a:latin typeface="Calibri" charset="0"/>
              </a:rPr>
              <a:t>if I wanted to use a </a:t>
            </a:r>
            <a:r>
              <a:rPr lang="en-US" altLang="ja-JP" dirty="0" err="1">
                <a:latin typeface="Calibri" charset="0"/>
              </a:rPr>
              <a:t>tankless</a:t>
            </a:r>
            <a:r>
              <a:rPr lang="en-US" altLang="ja-JP" dirty="0">
                <a:latin typeface="Calibri" charset="0"/>
              </a:rPr>
              <a:t> heater system to get the water hot </a:t>
            </a:r>
            <a:r>
              <a:rPr lang="en-US" altLang="ja-JP" dirty="0" smtClean="0">
                <a:latin typeface="Calibri" charset="0"/>
              </a:rPr>
              <a:t>instantly?  </a:t>
            </a:r>
            <a:r>
              <a:rPr lang="en-US" altLang="ja-JP" dirty="0">
                <a:latin typeface="Calibri" charset="0"/>
              </a:rPr>
              <a:t>Say to produce a flow rate of </a:t>
            </a:r>
            <a:r>
              <a:rPr lang="en-US" altLang="ja-JP" dirty="0" smtClean="0">
                <a:latin typeface="Calibri" charset="0"/>
              </a:rPr>
              <a:t>just one </a:t>
            </a:r>
            <a:r>
              <a:rPr lang="en-US" altLang="ja-JP" dirty="0">
                <a:latin typeface="Calibri" charset="0"/>
              </a:rPr>
              <a:t>gallon of water a minute raised 80 F?  </a:t>
            </a:r>
          </a:p>
          <a:p>
            <a:endParaRPr lang="en-US" dirty="0">
              <a:latin typeface="Calibri" charset="0"/>
            </a:endParaRPr>
          </a:p>
          <a:p>
            <a:r>
              <a:rPr lang="en-US" dirty="0">
                <a:latin typeface="Calibri" charset="0"/>
              </a:rPr>
              <a:t>Well, that would be 0.180 kWh / 1/60</a:t>
            </a:r>
            <a:r>
              <a:rPr lang="en-US" baseline="30000" dirty="0">
                <a:latin typeface="Calibri" charset="0"/>
              </a:rPr>
              <a:t>th</a:t>
            </a:r>
            <a:r>
              <a:rPr lang="en-US" dirty="0">
                <a:latin typeface="Calibri" charset="0"/>
              </a:rPr>
              <a:t> hour = 10.8 kW (about 11 kW)</a:t>
            </a:r>
          </a:p>
          <a:p>
            <a:endParaRPr lang="en-US" dirty="0">
              <a:latin typeface="Calibri" charset="0"/>
            </a:endParaRPr>
          </a:p>
          <a:p>
            <a:r>
              <a:rPr lang="en-US" dirty="0">
                <a:latin typeface="Calibri" charset="0"/>
              </a:rPr>
              <a:t>Now one GPM of hot water ( </a:t>
            </a:r>
            <a:r>
              <a:rPr lang="en-US" dirty="0" smtClean="0">
                <a:latin typeface="Calibri" charset="0"/>
              </a:rPr>
              <a:t>plus one </a:t>
            </a:r>
            <a:r>
              <a:rPr lang="en-US" dirty="0">
                <a:latin typeface="Calibri" charset="0"/>
              </a:rPr>
              <a:t>gallon of cold water)  is essentially a normal flow through a modern fixture of 2.0 GPM max. </a:t>
            </a:r>
            <a:r>
              <a:rPr lang="en-US" dirty="0" smtClean="0">
                <a:latin typeface="Calibri" charset="0"/>
              </a:rPr>
              <a:t> How many light</a:t>
            </a:r>
            <a:r>
              <a:rPr lang="en-US" baseline="0" dirty="0" smtClean="0">
                <a:latin typeface="Calibri" charset="0"/>
              </a:rPr>
              <a:t> bulbs is that?</a:t>
            </a:r>
            <a:endParaRPr lang="en-US" dirty="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164B3228-CA03-684D-9B0D-F2979E6E58FB}" type="slidenum">
              <a:rPr lang="en-US"/>
              <a:pPr>
                <a:defRPr/>
              </a:pPr>
              <a:t>38</a:t>
            </a:fld>
            <a:endParaRPr lang="en-US"/>
          </a:p>
        </p:txBody>
      </p:sp>
      <p:sp>
        <p:nvSpPr>
          <p:cNvPr id="188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842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An amazing 180 light bulbs!</a:t>
            </a:r>
          </a:p>
          <a:p>
            <a:endParaRPr lang="en-US" dirty="0" smtClean="0">
              <a:latin typeface="Calibri" charset="0"/>
            </a:endParaRPr>
          </a:p>
          <a:p>
            <a:r>
              <a:rPr lang="en-US" dirty="0" smtClean="0">
                <a:latin typeface="Calibri" charset="0"/>
              </a:rPr>
              <a:t>So, </a:t>
            </a:r>
            <a:r>
              <a:rPr lang="en-US" dirty="0">
                <a:latin typeface="Calibri" charset="0"/>
              </a:rPr>
              <a:t>running a hot water fixture –even  a water conserving fixture - normally – just a gallon a minute of hot water - is equal to using the energy used to simultaneously power all 180 of these 60 watt light bulbs. </a:t>
            </a:r>
          </a:p>
          <a:p>
            <a:endParaRPr lang="en-US" dirty="0">
              <a:latin typeface="Calibri" charset="0"/>
            </a:endParaRPr>
          </a:p>
          <a:p>
            <a:r>
              <a:rPr lang="en-US" dirty="0" smtClean="0">
                <a:latin typeface="Calibri" charset="0"/>
              </a:rPr>
              <a:t>Surprised?</a:t>
            </a:r>
            <a:r>
              <a:rPr lang="en-US" baseline="0" dirty="0" smtClean="0">
                <a:latin typeface="Calibri" charset="0"/>
              </a:rPr>
              <a:t> </a:t>
            </a:r>
            <a:r>
              <a:rPr lang="en-US" dirty="0" smtClean="0">
                <a:latin typeface="Calibri" charset="0"/>
              </a:rPr>
              <a:t> </a:t>
            </a:r>
            <a:r>
              <a:rPr lang="en-US" dirty="0">
                <a:latin typeface="Calibri" charset="0"/>
              </a:rPr>
              <a:t>Now you know why there </a:t>
            </a:r>
            <a:r>
              <a:rPr lang="en-US" dirty="0" smtClean="0">
                <a:latin typeface="Calibri" charset="0"/>
              </a:rPr>
              <a:t>are no </a:t>
            </a:r>
            <a:r>
              <a:rPr lang="en-US" altLang="ja-JP" dirty="0" smtClean="0">
                <a:latin typeface="Calibri" charset="0"/>
              </a:rPr>
              <a:t>monster </a:t>
            </a:r>
            <a:r>
              <a:rPr lang="en-US" altLang="ja-JP" dirty="0">
                <a:latin typeface="Calibri" charset="0"/>
              </a:rPr>
              <a:t>sized electrical </a:t>
            </a:r>
            <a:r>
              <a:rPr lang="en-US" altLang="ja-JP" dirty="0" err="1">
                <a:latin typeface="Calibri" charset="0"/>
              </a:rPr>
              <a:t>tankless</a:t>
            </a:r>
            <a:r>
              <a:rPr lang="en-US" altLang="ja-JP" dirty="0">
                <a:latin typeface="Calibri" charset="0"/>
              </a:rPr>
              <a:t> </a:t>
            </a:r>
            <a:r>
              <a:rPr lang="en-US" altLang="ja-JP" dirty="0" smtClean="0">
                <a:latin typeface="Calibri" charset="0"/>
              </a:rPr>
              <a:t>heaters used in homes…</a:t>
            </a:r>
            <a:r>
              <a:rPr lang="en-US" altLang="ja-JP" dirty="0">
                <a:latin typeface="Calibri" charset="0"/>
              </a:rPr>
              <a:t>.. The electrical demand would be too high</a:t>
            </a:r>
            <a:r>
              <a:rPr lang="en-US" altLang="ja-JP" dirty="0" smtClean="0">
                <a:latin typeface="Calibri" charset="0"/>
              </a:rPr>
              <a:t>. Most of them</a:t>
            </a:r>
            <a:r>
              <a:rPr lang="en-US" altLang="ja-JP" baseline="0" dirty="0" smtClean="0">
                <a:latin typeface="Calibri" charset="0"/>
              </a:rPr>
              <a:t> are gas powered. </a:t>
            </a:r>
            <a:endParaRPr lang="en-US" altLang="ja-JP" dirty="0">
              <a:latin typeface="Calibri" charset="0"/>
            </a:endParaRPr>
          </a:p>
          <a:p>
            <a:endParaRPr lang="en-US" dirty="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3BEC73CE-EAE9-B040-8EC6-2FC651D7385B}" type="slidenum">
              <a:rPr lang="en-US"/>
              <a:pPr>
                <a:defRPr/>
              </a:pPr>
              <a:t>39</a:t>
            </a:fld>
            <a:endParaRPr lang="en-US"/>
          </a:p>
        </p:txBody>
      </p:sp>
      <p:sp>
        <p:nvSpPr>
          <p:cNvPr id="1802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022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Well, what is wrong on how we </a:t>
            </a:r>
            <a:r>
              <a:rPr lang="ja-JP" altLang="en-US" dirty="0">
                <a:latin typeface="Arial" charset="0"/>
              </a:rPr>
              <a:t>“</a:t>
            </a:r>
            <a:r>
              <a:rPr lang="en-US" altLang="ja-JP" dirty="0">
                <a:latin typeface="Calibri" charset="0"/>
              </a:rPr>
              <a:t>plumb</a:t>
            </a:r>
            <a:r>
              <a:rPr lang="ja-JP" altLang="en-US" dirty="0">
                <a:latin typeface="Arial" charset="0"/>
              </a:rPr>
              <a:t>”</a:t>
            </a:r>
            <a:r>
              <a:rPr lang="en-US" altLang="ja-JP" dirty="0">
                <a:latin typeface="Calibri" charset="0"/>
              </a:rPr>
              <a:t> homes today? </a:t>
            </a:r>
            <a:endParaRPr lang="en-US" altLang="ja-JP" dirty="0" smtClean="0">
              <a:latin typeface="Calibri" charset="0"/>
            </a:endParaRPr>
          </a:p>
          <a:p>
            <a:endParaRPr lang="en-US" altLang="ja-JP" dirty="0" smtClean="0">
              <a:latin typeface="Calibri" charset="0"/>
            </a:endParaRPr>
          </a:p>
          <a:p>
            <a:r>
              <a:rPr lang="en-US" altLang="ja-JP" dirty="0" smtClean="0">
                <a:latin typeface="Calibri" charset="0"/>
              </a:rPr>
              <a:t>Almost </a:t>
            </a:r>
            <a:r>
              <a:rPr lang="en-US" altLang="ja-JP" dirty="0">
                <a:latin typeface="Calibri" charset="0"/>
              </a:rPr>
              <a:t>everything -  very long runs from the heater, low flow velocity, very little planning, under-slab installation and low (or no) technology</a:t>
            </a:r>
            <a:r>
              <a:rPr lang="en-US" altLang="ja-JP" dirty="0" smtClean="0">
                <a:latin typeface="Calibri" charset="0"/>
              </a:rPr>
              <a:t>.</a:t>
            </a:r>
          </a:p>
          <a:p>
            <a:endParaRPr lang="en-US" altLang="ja-JP" dirty="0">
              <a:latin typeface="Calibri" charset="0"/>
            </a:endParaRPr>
          </a:p>
          <a:p>
            <a:r>
              <a:rPr lang="en-US" dirty="0">
                <a:latin typeface="Calibri" charset="0"/>
              </a:rPr>
              <a:t>All of these things add up to what really annoys the consumer – waiting minutes for hot water to arrive at a fixture, while </a:t>
            </a:r>
            <a:r>
              <a:rPr lang="en-US" dirty="0" smtClean="0">
                <a:latin typeface="Calibri" charset="0"/>
              </a:rPr>
              <a:t>letting what </a:t>
            </a:r>
            <a:r>
              <a:rPr lang="en-US" u="sng" dirty="0">
                <a:latin typeface="Calibri" charset="0"/>
              </a:rPr>
              <a:t>used</a:t>
            </a:r>
            <a:r>
              <a:rPr lang="en-US" dirty="0">
                <a:latin typeface="Calibri" charset="0"/>
              </a:rPr>
              <a:t> to be hot water </a:t>
            </a:r>
            <a:r>
              <a:rPr lang="en-US" dirty="0" smtClean="0">
                <a:latin typeface="Calibri" charset="0"/>
              </a:rPr>
              <a:t>pour down </a:t>
            </a:r>
            <a:r>
              <a:rPr lang="en-US" dirty="0">
                <a:latin typeface="Calibri" charset="0"/>
              </a:rPr>
              <a:t>the drain. </a:t>
            </a:r>
            <a:endParaRPr lang="en-US" dirty="0" smtClean="0">
              <a:latin typeface="Calibri" charset="0"/>
            </a:endParaRPr>
          </a:p>
          <a:p>
            <a:endParaRPr lang="en-US" dirty="0">
              <a:latin typeface="Calibri" charset="0"/>
            </a:endParaRPr>
          </a:p>
          <a:p>
            <a:r>
              <a:rPr lang="en-US" dirty="0">
                <a:latin typeface="Calibri" charset="0"/>
              </a:rPr>
              <a:t>Waiting times for hot water in today</a:t>
            </a:r>
            <a:r>
              <a:rPr lang="ja-JP" altLang="en-US" dirty="0">
                <a:latin typeface="Arial" charset="0"/>
              </a:rPr>
              <a:t>’</a:t>
            </a:r>
            <a:r>
              <a:rPr lang="en-US" altLang="ja-JP" dirty="0">
                <a:latin typeface="Calibri" charset="0"/>
              </a:rPr>
              <a:t>s large homes can exceed three minutes – especially where the heater is hidden in the garage, the piping is run poorly – sometimes following the DWV pipes instead of going directly to the fixture, and the most used fixtures are often in the master bath, situated as far as possible from the garage. </a:t>
            </a:r>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Calibri" charset="0"/>
              </a:rPr>
              <a:t>We quickly found out how our products were to systems that reduced the environmental impacts of the building</a:t>
            </a:r>
            <a:r>
              <a:rPr lang="en-US" sz="1100" baseline="0" dirty="0" smtClean="0">
                <a:latin typeface="Calibri" charset="0"/>
              </a:rPr>
              <a:t> – esp. during the use phase. </a:t>
            </a:r>
            <a:endParaRPr lang="en-US" sz="1100" dirty="0" smtClean="0">
              <a:latin typeface="Calibri" charset="0"/>
            </a:endParaRPr>
          </a:p>
          <a:p>
            <a:endParaRPr lang="en-US" sz="1100" dirty="0" smtClean="0">
              <a:latin typeface="Calibri" charset="0"/>
            </a:endParaRPr>
          </a:p>
          <a:p>
            <a:r>
              <a:rPr lang="en-US" sz="1100" dirty="0" smtClean="0">
                <a:latin typeface="Calibri" charset="0"/>
              </a:rPr>
              <a:t>In short, green and sustainable buildings use a lot more piping, and for many good reasons. </a:t>
            </a:r>
          </a:p>
          <a:p>
            <a:endParaRPr lang="en-US" sz="1100" dirty="0" smtClean="0">
              <a:latin typeface="Calibri" charset="0"/>
            </a:endParaRPr>
          </a:p>
          <a:p>
            <a:r>
              <a:rPr lang="en-US" sz="1100" dirty="0" smtClean="0">
                <a:latin typeface="Calibri" charset="0"/>
              </a:rPr>
              <a:t>Most of the systems had</a:t>
            </a:r>
            <a:r>
              <a:rPr lang="en-US" sz="1100" baseline="0" dirty="0" smtClean="0">
                <a:latin typeface="Calibri" charset="0"/>
              </a:rPr>
              <a:t> the quickest economic payback in </a:t>
            </a:r>
            <a:r>
              <a:rPr lang="en-US" sz="1100" baseline="0" smtClean="0">
                <a:latin typeface="Calibri" charset="0"/>
              </a:rPr>
              <a:t>commercial applications. </a:t>
            </a:r>
            <a:endParaRPr lang="en-US" sz="1100" dirty="0" smtClean="0">
              <a:latin typeface="Calibri" charset="0"/>
            </a:endParaRPr>
          </a:p>
          <a:p>
            <a:pPr>
              <a:lnSpc>
                <a:spcPct val="90000"/>
              </a:lnSpc>
            </a:pPr>
            <a:endParaRPr lang="en-US" sz="1100" dirty="0">
              <a:latin typeface="Calibri"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27FB3-E62B-E949-AFAA-423699411464}" type="slidenum">
              <a:rPr lang="en-US" sz="1200"/>
              <a:pP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Arial" charset="0"/>
              </a:rPr>
              <a:t>Did you know? Heating water in a home is about 14-25% of energy use.	</a:t>
            </a:r>
          </a:p>
          <a:p>
            <a:endParaRPr lang="en-US" b="1" dirty="0" smtClean="0">
              <a:latin typeface="Arial" charset="0"/>
            </a:endParaRPr>
          </a:p>
          <a:p>
            <a:r>
              <a:rPr lang="en-US" dirty="0" smtClean="0">
                <a:latin typeface="Arial" charset="0"/>
              </a:rPr>
              <a:t>So what are the goals of a </a:t>
            </a:r>
            <a:r>
              <a:rPr lang="en-US" dirty="0" smtClean="0">
                <a:latin typeface="Arial Rounded MT Bold" charset="0"/>
              </a:rPr>
              <a:t>High-Efficiency Hot Water Distribution System?</a:t>
            </a:r>
          </a:p>
          <a:p>
            <a:endParaRPr lang="en-US" dirty="0" smtClean="0">
              <a:latin typeface="Arial Rounded MT Bold" charset="0"/>
            </a:endParaRPr>
          </a:p>
          <a:p>
            <a:pPr marL="457200" indent="-457200">
              <a:buAutoNum type="arabicParenR"/>
            </a:pPr>
            <a:r>
              <a:rPr lang="en-US" dirty="0" smtClean="0">
                <a:latin typeface="Arial Rounded MT Bold" charset="0"/>
              </a:rPr>
              <a:t>To reduce wait time for hot water delivery at the fixture. </a:t>
            </a:r>
          </a:p>
          <a:p>
            <a:pPr marL="457200" indent="-457200">
              <a:buAutoNum type="arabicParenR"/>
            </a:pPr>
            <a:r>
              <a:rPr lang="en-US" dirty="0" smtClean="0">
                <a:latin typeface="Arial Rounded MT Bold" charset="0"/>
              </a:rPr>
              <a:t>To conserve water</a:t>
            </a:r>
          </a:p>
          <a:p>
            <a:pPr marL="457200" indent="-457200">
              <a:buAutoNum type="arabicParenR"/>
            </a:pPr>
            <a:r>
              <a:rPr lang="en-US" dirty="0" smtClean="0">
                <a:latin typeface="Arial Rounded MT Bold" charset="0"/>
              </a:rPr>
              <a:t>To conserve energy</a:t>
            </a:r>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CDEE8711-CEFA-F043-B33E-04156395AB2D}" type="slidenum">
              <a:rPr lang="en-US" smtClean="0">
                <a:solidFill>
                  <a:prstClr val="black"/>
                </a:solidFill>
              </a:rPr>
              <a:pPr>
                <a:def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So how do we save hot water</a:t>
            </a:r>
            <a:r>
              <a:rPr lang="en-US" dirty="0" smtClean="0">
                <a:latin typeface="Calibri" charset="0"/>
              </a:rPr>
              <a:t>? There are a number of choices, which we will discuss, but the thing NOT to do</a:t>
            </a:r>
            <a:r>
              <a:rPr lang="en-US" baseline="0" dirty="0" smtClean="0">
                <a:latin typeface="Calibri" charset="0"/>
              </a:rPr>
              <a:t> is use a 24/7 recirculation system.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CDEE8711-CEFA-F043-B33E-04156395AB2D}"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Continuous recirculation systems and even timer based systems will save water, but use substantially more energy.  </a:t>
            </a:r>
          </a:p>
          <a:p>
            <a:r>
              <a:rPr lang="en-US" dirty="0" smtClean="0">
                <a:latin typeface="Calibri" charset="0"/>
              </a:rPr>
              <a:t>Do Not Use!</a:t>
            </a:r>
          </a:p>
          <a:p>
            <a:endParaRPr lang="en-US" dirty="0" smtClean="0">
              <a:latin typeface="Calibri" charset="0"/>
            </a:endParaRPr>
          </a:p>
          <a:p>
            <a:r>
              <a:rPr lang="en-US" dirty="0" smtClean="0">
                <a:latin typeface="Calibri" charset="0"/>
              </a:rPr>
              <a:t> Most of the wasted energy in in heat loss, not pumping energy.  In some cases, energy losses can double the energy used.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CDEE8711-CEFA-F043-B33E-04156395AB2D}"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232A0724-0507-7845-AA59-23801F4A0705}" type="slidenum">
              <a:rPr lang="en-US"/>
              <a:pPr>
                <a:defRPr/>
              </a:pPr>
              <a:t>43</a:t>
            </a:fld>
            <a:endParaRPr lang="en-US"/>
          </a:p>
        </p:txBody>
      </p:sp>
      <p:sp>
        <p:nvSpPr>
          <p:cNvPr id="1966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661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r>
              <a:rPr lang="en-US" dirty="0" smtClean="0">
                <a:latin typeface="Calibri" charset="0"/>
              </a:rPr>
              <a:t>One potential system is use of manifold hot water distribution systems.</a:t>
            </a:r>
            <a:r>
              <a:rPr lang="en-US" baseline="0" dirty="0" smtClean="0">
                <a:latin typeface="Calibri" charset="0"/>
              </a:rPr>
              <a:t> </a:t>
            </a:r>
          </a:p>
          <a:p>
            <a:endParaRPr lang="en-US" baseline="0" dirty="0" smtClean="0">
              <a:latin typeface="Calibri" charset="0"/>
            </a:endParaRPr>
          </a:p>
          <a:p>
            <a:r>
              <a:rPr lang="en-US" baseline="0" dirty="0" smtClean="0">
                <a:latin typeface="Calibri" charset="0"/>
              </a:rPr>
              <a:t>Here </a:t>
            </a:r>
            <a:r>
              <a:rPr lang="en-US" dirty="0" smtClean="0">
                <a:latin typeface="Calibri" charset="0"/>
              </a:rPr>
              <a:t>we </a:t>
            </a:r>
            <a:r>
              <a:rPr lang="en-US" dirty="0">
                <a:latin typeface="Calibri" charset="0"/>
              </a:rPr>
              <a:t>have two illustrations - a central manifold, or parallel system on the left and a remote – or hybrid system – on the right. </a:t>
            </a:r>
          </a:p>
          <a:p>
            <a:endParaRPr lang="en-US" dirty="0">
              <a:latin typeface="Calibri" charset="0"/>
            </a:endParaRPr>
          </a:p>
          <a:p>
            <a:r>
              <a:rPr lang="en-US" dirty="0">
                <a:latin typeface="Calibri" charset="0"/>
              </a:rPr>
              <a:t>Both can save significant hot water on cold starts, as the central manifold runs smaller tubing directly to the </a:t>
            </a:r>
            <a:r>
              <a:rPr lang="en-US" dirty="0" smtClean="0">
                <a:latin typeface="Calibri" charset="0"/>
              </a:rPr>
              <a:t>fixture</a:t>
            </a:r>
          </a:p>
          <a:p>
            <a:endParaRPr lang="en-US" dirty="0" smtClean="0">
              <a:latin typeface="Calibri" charset="0"/>
            </a:endParaRPr>
          </a:p>
          <a:p>
            <a:r>
              <a:rPr lang="en-US" dirty="0" smtClean="0">
                <a:latin typeface="Calibri" charset="0"/>
              </a:rPr>
              <a:t>The </a:t>
            </a:r>
            <a:r>
              <a:rPr lang="en-US" dirty="0">
                <a:latin typeface="Calibri" charset="0"/>
              </a:rPr>
              <a:t>remote manifold </a:t>
            </a:r>
            <a:r>
              <a:rPr lang="en-US" dirty="0" smtClean="0">
                <a:latin typeface="Calibri" charset="0"/>
              </a:rPr>
              <a:t>can </a:t>
            </a:r>
            <a:r>
              <a:rPr lang="en-US" dirty="0">
                <a:latin typeface="Calibri" charset="0"/>
              </a:rPr>
              <a:t>be a better choice in rooms with multiple fixtures that are used in clustered </a:t>
            </a:r>
            <a:r>
              <a:rPr lang="en-US" dirty="0" smtClean="0">
                <a:latin typeface="Calibri" charset="0"/>
              </a:rPr>
              <a:t>(or tight use) patterns.</a:t>
            </a:r>
            <a:r>
              <a:rPr lang="en-US" baseline="0" dirty="0" smtClean="0">
                <a:latin typeface="Calibri" charset="0"/>
              </a:rPr>
              <a:t> </a:t>
            </a:r>
          </a:p>
          <a:p>
            <a:endParaRPr lang="en-US" baseline="0" dirty="0" smtClean="0">
              <a:latin typeface="Calibri" charset="0"/>
            </a:endParaRPr>
          </a:p>
          <a:p>
            <a:r>
              <a:rPr lang="en-US" baseline="0" dirty="0" smtClean="0">
                <a:latin typeface="Calibri" charset="0"/>
              </a:rPr>
              <a:t>A manifold is a layout, and not a piping material, but PEX, composite and CPVC tubing are more common materials using these layouts. </a:t>
            </a:r>
            <a:endParaRPr lang="en-US" dirty="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BE7E847C-761A-5348-A5EC-B6B042CCA48A}" type="slidenum">
              <a:rPr lang="en-US"/>
              <a:pPr>
                <a:defRPr/>
              </a:pPr>
              <a:t>44</a:t>
            </a:fld>
            <a:endParaRPr lang="en-US"/>
          </a:p>
        </p:txBody>
      </p:sp>
      <p:sp>
        <p:nvSpPr>
          <p:cNvPr id="1986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866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Here are images of a typical central manifold and remote </a:t>
            </a:r>
            <a:r>
              <a:rPr lang="en-US" dirty="0" smtClean="0">
                <a:latin typeface="Calibri" charset="0"/>
              </a:rPr>
              <a:t>manifolds in PEX and CPVC. </a:t>
            </a:r>
            <a:endParaRPr lang="en-US" dirty="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7688C2E1-2D95-934E-A65F-3D442AEFE4F2}" type="slidenum">
              <a:rPr lang="en-US"/>
              <a:pPr>
                <a:defRPr/>
              </a:pPr>
              <a:t>45</a:t>
            </a:fld>
            <a:endParaRPr lang="en-US"/>
          </a:p>
        </p:txBody>
      </p:sp>
      <p:sp>
        <p:nvSpPr>
          <p:cNvPr id="2007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070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Another really easy technique is to centralize the hot water heater.  My home has the all too common </a:t>
            </a:r>
            <a:r>
              <a:rPr lang="ja-JP" altLang="en-US" dirty="0">
                <a:latin typeface="Arial" charset="0"/>
              </a:rPr>
              <a:t>“</a:t>
            </a:r>
            <a:r>
              <a:rPr lang="en-US" altLang="ja-JP" dirty="0">
                <a:latin typeface="Calibri" charset="0"/>
              </a:rPr>
              <a:t>electric-water heater in the garage as far away as possible from the master bath</a:t>
            </a:r>
            <a:r>
              <a:rPr lang="ja-JP" altLang="en-US" dirty="0">
                <a:latin typeface="Arial" charset="0"/>
              </a:rPr>
              <a:t>”</a:t>
            </a:r>
            <a:r>
              <a:rPr lang="en-US" altLang="ja-JP" dirty="0">
                <a:latin typeface="Calibri" charset="0"/>
              </a:rPr>
              <a:t> design.   Simply moving the heater inside the home would reduce the length of the </a:t>
            </a:r>
            <a:r>
              <a:rPr lang="en-US" altLang="ja-JP" dirty="0" smtClean="0">
                <a:latin typeface="Calibri" charset="0"/>
              </a:rPr>
              <a:t>piping,</a:t>
            </a:r>
            <a:r>
              <a:rPr lang="en-US" altLang="ja-JP" baseline="0" dirty="0" smtClean="0">
                <a:latin typeface="Calibri" charset="0"/>
              </a:rPr>
              <a:t> and the wait and waste. </a:t>
            </a:r>
            <a:r>
              <a:rPr lang="en-US" altLang="ja-JP" dirty="0" smtClean="0">
                <a:latin typeface="Calibri" charset="0"/>
              </a:rPr>
              <a:t> </a:t>
            </a:r>
          </a:p>
          <a:p>
            <a:endParaRPr lang="en-US" dirty="0">
              <a:latin typeface="Calibri" charset="0"/>
            </a:endParaRPr>
          </a:p>
          <a:p>
            <a:r>
              <a:rPr lang="en-US" dirty="0">
                <a:latin typeface="Calibri" charset="0"/>
              </a:rPr>
              <a:t>Use of a </a:t>
            </a:r>
            <a:r>
              <a:rPr lang="en-US" dirty="0" err="1">
                <a:latin typeface="Calibri" charset="0"/>
              </a:rPr>
              <a:t>tankless</a:t>
            </a:r>
            <a:r>
              <a:rPr lang="en-US" dirty="0">
                <a:latin typeface="Calibri" charset="0"/>
              </a:rPr>
              <a:t> </a:t>
            </a:r>
            <a:r>
              <a:rPr lang="en-US" dirty="0" smtClean="0">
                <a:latin typeface="Calibri" charset="0"/>
              </a:rPr>
              <a:t>heaters </a:t>
            </a:r>
            <a:r>
              <a:rPr lang="en-US" dirty="0">
                <a:latin typeface="Calibri" charset="0"/>
              </a:rPr>
              <a:t>can help bring the length of piping </a:t>
            </a:r>
            <a:r>
              <a:rPr lang="en-US" dirty="0" smtClean="0">
                <a:latin typeface="Calibri" charset="0"/>
              </a:rPr>
              <a:t>down</a:t>
            </a:r>
            <a:r>
              <a:rPr lang="en-US" baseline="0" dirty="0" smtClean="0">
                <a:latin typeface="Calibri" charset="0"/>
              </a:rPr>
              <a:t> if they can be placed near the point of use. </a:t>
            </a:r>
            <a:endParaRPr lang="en-US" dirty="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2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On demand systems use a a sensor or button to prime a line with hot water – then STOP the pump when a sensor detects</a:t>
            </a:r>
            <a:r>
              <a:rPr lang="en-US" baseline="0" dirty="0" smtClean="0">
                <a:latin typeface="Calibri" charset="0"/>
              </a:rPr>
              <a:t> the arrival of the hot water</a:t>
            </a:r>
            <a:r>
              <a:rPr lang="en-US" dirty="0" smtClean="0">
                <a:latin typeface="Calibri" charset="0"/>
              </a:rPr>
              <a:t>.</a:t>
            </a:r>
            <a:r>
              <a:rPr lang="en-US" baseline="0" dirty="0" smtClean="0">
                <a:latin typeface="Calibri" charset="0"/>
              </a:rPr>
              <a:t> This is far better then a recirculation system, which would save water, but waste energy.  The on-demand system is the best of both worlds.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17A0E5B-6EDF-5244-96C3-E5ECD95BEEE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6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Choosing</a:t>
            </a:r>
            <a:r>
              <a:rPr lang="en-US" baseline="0" dirty="0" smtClean="0">
                <a:latin typeface="Calibri" charset="0"/>
              </a:rPr>
              <a:t> a piping system even makes a difference in efficiency. </a:t>
            </a:r>
            <a:r>
              <a:rPr lang="en-US" sz="1200" dirty="0" smtClean="0"/>
              <a:t>Volumes and thermal conductivity vary between all types of tubing.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Plastic tubing, like PEX or CPVC reduces wait times with lower internal volume then copper. </a:t>
            </a:r>
          </a:p>
          <a:p>
            <a:endParaRPr lang="en-US" dirty="0" smtClean="0">
              <a:latin typeface="Calibri" charset="0"/>
            </a:endParaRPr>
          </a:p>
          <a:p>
            <a:pPr>
              <a:defRPr/>
            </a:pPr>
            <a:endParaRPr lang="en-US" sz="1200" dirty="0" smtClean="0">
              <a:latin typeface="+mn-lt"/>
            </a:endParaRPr>
          </a:p>
          <a:p>
            <a:pPr>
              <a:defRPr/>
            </a:pPr>
            <a:r>
              <a:rPr lang="en-US" sz="1200" dirty="0" smtClean="0">
                <a:latin typeface="+mn-lt"/>
              </a:rPr>
              <a:t>Also select tubing certified to NSF-61 if they are intended for any potable water end use.  Products</a:t>
            </a:r>
            <a:r>
              <a:rPr lang="en-US" sz="1200" baseline="0" dirty="0" smtClean="0">
                <a:latin typeface="+mn-lt"/>
              </a:rPr>
              <a:t> intended for potable water will be so certified. </a:t>
            </a:r>
            <a:endParaRPr lang="en-US" sz="1200" dirty="0" smtClean="0">
              <a:latin typeface="+mn-lt"/>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3B164EC-7CF0-5149-B615-F406CE3F83A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You can find a table to help minimize and calculate hot water volume in places like the IPC</a:t>
            </a:r>
            <a:r>
              <a:rPr lang="en-US" dirty="0">
                <a:latin typeface="Calibri" charset="0"/>
              </a:rPr>
              <a:t>, IAMPO GPMS, EPA </a:t>
            </a:r>
            <a:r>
              <a:rPr lang="en-US" dirty="0" err="1">
                <a:latin typeface="Calibri" charset="0"/>
              </a:rPr>
              <a:t>W</a:t>
            </a:r>
            <a:r>
              <a:rPr lang="en-US" dirty="0" err="1" smtClean="0">
                <a:latin typeface="Calibri" charset="0"/>
              </a:rPr>
              <a:t>atersense</a:t>
            </a:r>
            <a:r>
              <a:rPr lang="en-US" dirty="0">
                <a:latin typeface="Calibri" charset="0"/>
              </a:rPr>
              <a:t>, </a:t>
            </a:r>
            <a:r>
              <a:rPr lang="en-US" dirty="0" err="1">
                <a:latin typeface="Calibri" charset="0"/>
              </a:rPr>
              <a:t>IgCC</a:t>
            </a:r>
            <a:r>
              <a:rPr lang="en-US" dirty="0">
                <a:latin typeface="Calibri" charset="0"/>
              </a:rPr>
              <a:t>, and in the </a:t>
            </a:r>
            <a:r>
              <a:rPr lang="en-US" dirty="0" smtClean="0">
                <a:latin typeface="Calibri" charset="0"/>
              </a:rPr>
              <a:t>NGBS.</a:t>
            </a:r>
            <a:r>
              <a:rPr lang="en-US" baseline="0" dirty="0" smtClean="0">
                <a:latin typeface="Calibri" charset="0"/>
              </a:rPr>
              <a:t>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6C74E524-A263-4B42-A7F7-11E999A60CCB}"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6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Why use </a:t>
            </a:r>
            <a:r>
              <a:rPr lang="en-US" dirty="0" smtClean="0">
                <a:latin typeface="Calibri" charset="0"/>
              </a:rPr>
              <a:t>electricity or gas </a:t>
            </a:r>
            <a:r>
              <a:rPr lang="en-US" dirty="0">
                <a:latin typeface="Calibri" charset="0"/>
              </a:rPr>
              <a:t>to heat water from ground temperature to use temperature. – </a:t>
            </a:r>
            <a:r>
              <a:rPr lang="en-US" dirty="0" smtClean="0">
                <a:latin typeface="Calibri" charset="0"/>
              </a:rPr>
              <a:t>when you can just use </a:t>
            </a:r>
            <a:r>
              <a:rPr lang="en-US" dirty="0">
                <a:latin typeface="Calibri" charset="0"/>
              </a:rPr>
              <a:t>the </a:t>
            </a:r>
            <a:r>
              <a:rPr lang="en-US" dirty="0" smtClean="0">
                <a:latin typeface="Calibri" charset="0"/>
              </a:rPr>
              <a:t>sun?</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65582FC-5BD5-984A-8E36-A56CE1D1D15A}"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51CA6013-A829-E546-8E1A-25026F37D028}" type="slidenum">
              <a:rPr lang="en-US"/>
              <a:pPr>
                <a:defRPr/>
              </a:pPr>
              <a:t>5</a:t>
            </a:fld>
            <a:endParaRPr lang="en-US"/>
          </a:p>
        </p:txBody>
      </p:sp>
      <p:sp>
        <p:nvSpPr>
          <p:cNvPr id="1116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2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First,</a:t>
            </a:r>
            <a:r>
              <a:rPr lang="en-US" baseline="0" dirty="0" smtClean="0">
                <a:latin typeface="Calibri" charset="0"/>
              </a:rPr>
              <a:t> </a:t>
            </a:r>
            <a:r>
              <a:rPr lang="en-US" dirty="0" smtClean="0">
                <a:latin typeface="Calibri" charset="0"/>
              </a:rPr>
              <a:t>some </a:t>
            </a:r>
            <a:r>
              <a:rPr lang="en-US" dirty="0">
                <a:latin typeface="Calibri" charset="0"/>
              </a:rPr>
              <a:t>background </a:t>
            </a:r>
          </a:p>
          <a:p>
            <a:endParaRPr lang="en-US" dirty="0">
              <a:latin typeface="Calibri" charset="0"/>
            </a:endParaRPr>
          </a:p>
          <a:p>
            <a:r>
              <a:rPr lang="en-US" dirty="0">
                <a:latin typeface="Calibri" charset="0"/>
              </a:rPr>
              <a:t>Here is - definitely - one of the most taken for granted resources we all have.  </a:t>
            </a:r>
          </a:p>
          <a:p>
            <a:endParaRPr lang="en-US" dirty="0">
              <a:latin typeface="Calibri" charset="0"/>
            </a:endParaRPr>
          </a:p>
          <a:p>
            <a:r>
              <a:rPr lang="en-US" dirty="0">
                <a:latin typeface="Calibri" charset="0"/>
              </a:rPr>
              <a:t>Devices that to the consumer, seem to be endless sources of both hot water and safe potable water. </a:t>
            </a:r>
          </a:p>
          <a:p>
            <a:endParaRPr lang="en-US" dirty="0">
              <a:latin typeface="Calibri" charset="0"/>
            </a:endParaRPr>
          </a:p>
          <a:p>
            <a:r>
              <a:rPr lang="en-US" dirty="0">
                <a:latin typeface="Calibri" charset="0"/>
              </a:rPr>
              <a:t>One question </a:t>
            </a:r>
            <a:r>
              <a:rPr lang="en-US" dirty="0" smtClean="0">
                <a:latin typeface="Calibri" charset="0"/>
              </a:rPr>
              <a:t>is,</a:t>
            </a:r>
            <a:r>
              <a:rPr lang="en-US" baseline="0" dirty="0" smtClean="0">
                <a:latin typeface="Calibri" charset="0"/>
              </a:rPr>
              <a:t> </a:t>
            </a:r>
            <a:r>
              <a:rPr lang="en-US" dirty="0" smtClean="0">
                <a:latin typeface="Calibri" charset="0"/>
              </a:rPr>
              <a:t> </a:t>
            </a:r>
            <a:r>
              <a:rPr lang="en-US" dirty="0">
                <a:latin typeface="Calibri" charset="0"/>
              </a:rPr>
              <a:t>are we designing and installing these - and other plumbing and mechanical systems as well as they should be?</a:t>
            </a:r>
          </a:p>
          <a:p>
            <a:endParaRPr lang="en-US" dirty="0">
              <a:latin typeface="Calibri" charset="0"/>
            </a:endParaRPr>
          </a:p>
          <a:p>
            <a:r>
              <a:rPr lang="en-US" dirty="0">
                <a:latin typeface="Calibri" charset="0"/>
              </a:rPr>
              <a:t> Are there other P&amp;M systems we should be installing?</a:t>
            </a:r>
          </a:p>
          <a:p>
            <a:endParaRPr lang="en-US" dirty="0">
              <a:latin typeface="Calibri" charset="0"/>
            </a:endParaRPr>
          </a:p>
          <a:p>
            <a:endParaRPr lang="en-US" dirty="0">
              <a:latin typeface="Calibri" charset="0"/>
            </a:endParaRPr>
          </a:p>
          <a:p>
            <a:endParaRPr lang="en-US" dirty="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8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There are a few kinds of solar water systems, one </a:t>
            </a:r>
            <a:r>
              <a:rPr lang="en-US" dirty="0">
                <a:latin typeface="Calibri" charset="0"/>
              </a:rPr>
              <a:t>type is an active collector – which uses </a:t>
            </a:r>
            <a:r>
              <a:rPr lang="en-US" dirty="0" smtClean="0">
                <a:latin typeface="Calibri" charset="0"/>
              </a:rPr>
              <a:t>a heat exchanger and </a:t>
            </a:r>
            <a:r>
              <a:rPr lang="en-US" dirty="0">
                <a:latin typeface="Calibri" charset="0"/>
              </a:rPr>
              <a:t>working fluid separate from the </a:t>
            </a:r>
            <a:r>
              <a:rPr lang="en-US" dirty="0" smtClean="0">
                <a:latin typeface="Calibri" charset="0"/>
              </a:rPr>
              <a:t>incoming water </a:t>
            </a:r>
            <a:r>
              <a:rPr lang="en-US" dirty="0">
                <a:latin typeface="Calibri" charset="0"/>
              </a:rPr>
              <a:t>to heat a </a:t>
            </a:r>
            <a:r>
              <a:rPr lang="en-US" dirty="0" smtClean="0">
                <a:latin typeface="Calibri" charset="0"/>
              </a:rPr>
              <a:t>tank.</a:t>
            </a:r>
          </a:p>
          <a:p>
            <a:endParaRPr lang="en-US" dirty="0" smtClean="0">
              <a:latin typeface="Calibri" charset="0"/>
            </a:endParaRPr>
          </a:p>
          <a:p>
            <a:r>
              <a:rPr lang="en-US" dirty="0" smtClean="0">
                <a:latin typeface="Calibri" charset="0"/>
              </a:rPr>
              <a:t>This is also known as an</a:t>
            </a:r>
            <a:r>
              <a:rPr lang="en-US" baseline="0" dirty="0" smtClean="0">
                <a:latin typeface="Calibri" charset="0"/>
              </a:rPr>
              <a:t> indirect circulation solar heater.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0791F7A5-1475-5541-B9AC-472CB3D92715}"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0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 passive unit will heat or preheat the water going </a:t>
            </a:r>
            <a:r>
              <a:rPr lang="en-US" dirty="0" smtClean="0">
                <a:latin typeface="Calibri" charset="0"/>
              </a:rPr>
              <a:t>directly to </a:t>
            </a:r>
            <a:r>
              <a:rPr lang="en-US" dirty="0">
                <a:latin typeface="Calibri" charset="0"/>
              </a:rPr>
              <a:t>the water heater – with drain down for winter. </a:t>
            </a:r>
          </a:p>
        </p:txBody>
      </p:sp>
      <p:sp>
        <p:nvSpPr>
          <p:cNvPr id="4" name="Slide Number Placeholder 3"/>
          <p:cNvSpPr>
            <a:spLocks noGrp="1"/>
          </p:cNvSpPr>
          <p:nvPr>
            <p:ph type="sldNum" sz="quarter" idx="5"/>
          </p:nvPr>
        </p:nvSpPr>
        <p:spPr/>
        <p:txBody>
          <a:bodyPr/>
          <a:lstStyle/>
          <a:p>
            <a:pPr>
              <a:defRPr/>
            </a:pPr>
            <a:fld id="{B6951BB7-717F-E141-809D-7E3A69E9D855}"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2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Here is another passive type – which uses only PEX-AL-PEX type tubing to preheat the water to the heater. </a:t>
            </a:r>
          </a:p>
          <a:p>
            <a:endParaRPr lang="en-US" dirty="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42DDF447-8D94-2C43-8613-C0BF666F1998}"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Rounded MT Bold" charset="0"/>
              </a:rPr>
              <a:t>The U.S. Department of Energy (DOE) cites that on average water heating bills drop 50% to 80% when a solar water heating system is installed. </a:t>
            </a:r>
          </a:p>
          <a:p>
            <a:endParaRPr lang="en-US" sz="1200" dirty="0" smtClean="0">
              <a:latin typeface="Arial Rounded MT Bold" charset="0"/>
            </a:endParaRPr>
          </a:p>
          <a:p>
            <a:r>
              <a:rPr lang="en-US" sz="1200" dirty="0" smtClean="0">
                <a:latin typeface="Arial Rounded MT Bold" charset="0"/>
              </a:rPr>
              <a:t>A single family home system ranges between $2,000 and $15,000.</a:t>
            </a:r>
          </a:p>
          <a:p>
            <a:endParaRPr lang="en-US" sz="1200" dirty="0" smtClean="0">
              <a:latin typeface="Arial Rounded MT Bold" charset="0"/>
            </a:endParaRPr>
          </a:p>
          <a:p>
            <a:r>
              <a:rPr lang="en-US" sz="1200" dirty="0" smtClean="0">
                <a:latin typeface="Arial Rounded MT Bold" charset="0"/>
              </a:rPr>
              <a:t> Payback period between 9 and 15 years, although it could be as low as 4 years with government incentives. </a:t>
            </a:r>
          </a:p>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53</a:t>
            </a:fld>
            <a:endParaRPr lang="en-US"/>
          </a:p>
        </p:txBody>
      </p:sp>
    </p:spTree>
    <p:extLst>
      <p:ext uri="{BB962C8B-B14F-4D97-AF65-F5344CB8AC3E}">
        <p14:creationId xmlns:p14="http://schemas.microsoft.com/office/powerpoint/2010/main" xmlns="" val="3996521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4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fontAlgn="auto">
              <a:spcAft>
                <a:spcPts val="0"/>
              </a:spcAft>
              <a:buFont typeface="Arial" pitchFamily="34" charset="0"/>
              <a:buNone/>
              <a:defRPr/>
            </a:pPr>
            <a:r>
              <a:rPr lang="en-US" sz="1200" kern="1200" dirty="0" smtClean="0">
                <a:solidFill>
                  <a:schemeClr val="tx1"/>
                </a:solidFill>
                <a:latin typeface="+mn-lt"/>
                <a:ea typeface="ＭＳ Ｐゴシック" charset="0"/>
                <a:cs typeface="ＭＳ Ｐゴシック" charset="0"/>
              </a:rPr>
              <a:t>In the report, there are three technologies covered in the report that reduce or eliminate conditions that could cause health issues or death:</a:t>
            </a:r>
          </a:p>
          <a:p>
            <a:pPr marL="0" indent="0" fontAlgn="auto">
              <a:spcAft>
                <a:spcPts val="0"/>
              </a:spcAft>
              <a:buFont typeface="Arial" pitchFamily="34" charset="0"/>
              <a:buNone/>
              <a:defRPr/>
            </a:pPr>
            <a:endParaRPr lang="en-US" sz="1200" kern="1200" dirty="0" smtClean="0">
              <a:solidFill>
                <a:schemeClr val="tx1"/>
              </a:solidFill>
              <a:latin typeface="+mn-lt"/>
              <a:ea typeface="ＭＳ Ｐゴシック" charset="0"/>
              <a:cs typeface="ＭＳ Ｐゴシック" charset="0"/>
            </a:endParaRPr>
          </a:p>
          <a:p>
            <a:pPr marL="0" indent="0" fontAlgn="auto">
              <a:spcAft>
                <a:spcPts val="0"/>
              </a:spcAft>
              <a:buFont typeface="Arial" pitchFamily="34" charset="0"/>
              <a:buNone/>
              <a:defRPr/>
            </a:pPr>
            <a:endParaRPr lang="en-US" sz="1200" kern="1200" dirty="0" smtClean="0">
              <a:solidFill>
                <a:schemeClr val="tx1"/>
              </a:solidFill>
              <a:latin typeface="+mn-lt"/>
              <a:ea typeface="ＭＳ Ｐゴシック" charset="0"/>
              <a:cs typeface="ＭＳ Ｐゴシック" charset="0"/>
            </a:endParaRPr>
          </a:p>
          <a:p>
            <a:pPr lvl="1" fontAlgn="auto">
              <a:spcAft>
                <a:spcPts val="0"/>
              </a:spcAft>
              <a:buFont typeface="Wingdings" pitchFamily="2" charset="2"/>
              <a:buChar char="§"/>
              <a:defRPr/>
            </a:pPr>
            <a:r>
              <a:rPr lang="en-US" dirty="0" smtClean="0"/>
              <a:t>Radon Venting</a:t>
            </a:r>
          </a:p>
          <a:p>
            <a:pPr lvl="1" fontAlgn="auto">
              <a:spcAft>
                <a:spcPts val="0"/>
              </a:spcAft>
              <a:buFont typeface="Wingdings" pitchFamily="2" charset="2"/>
              <a:buChar char="§"/>
              <a:defRPr/>
            </a:pPr>
            <a:r>
              <a:rPr lang="en-US" sz="1200" kern="1200" dirty="0" smtClean="0">
                <a:solidFill>
                  <a:schemeClr val="tx1"/>
                </a:solidFill>
                <a:latin typeface="+mn-lt"/>
                <a:ea typeface="ＭＳ Ｐゴシック" charset="0"/>
                <a:cs typeface="+mn-cs"/>
              </a:rPr>
              <a:t>Central Vacuum</a:t>
            </a:r>
          </a:p>
          <a:p>
            <a:pPr lvl="1" fontAlgn="auto">
              <a:spcAft>
                <a:spcPts val="0"/>
              </a:spcAft>
              <a:buFont typeface="Wingdings" pitchFamily="2" charset="2"/>
              <a:buChar char="§"/>
              <a:defRPr/>
            </a:pPr>
            <a:r>
              <a:rPr lang="en-US" sz="1200" kern="1200" dirty="0" smtClean="0">
                <a:solidFill>
                  <a:schemeClr val="tx1"/>
                </a:solidFill>
                <a:latin typeface="+mn-lt"/>
                <a:ea typeface="ＭＳ Ｐゴシック" charset="0"/>
                <a:cs typeface="+mn-cs"/>
              </a:rPr>
              <a:t>Fire Sprinkler </a:t>
            </a:r>
            <a:r>
              <a:rPr lang="en-US" sz="1600" kern="1200" dirty="0" smtClean="0">
                <a:solidFill>
                  <a:schemeClr val="tx1"/>
                </a:solidFill>
                <a:latin typeface="+mn-lt"/>
                <a:ea typeface="ＭＳ Ｐゴシック" charset="0"/>
                <a:cs typeface="+mn-cs"/>
              </a:rPr>
              <a:t>(Residential)</a:t>
            </a:r>
          </a:p>
        </p:txBody>
      </p:sp>
      <p:sp>
        <p:nvSpPr>
          <p:cNvPr id="4" name="Slide Number Placeholder 3"/>
          <p:cNvSpPr>
            <a:spLocks noGrp="1"/>
          </p:cNvSpPr>
          <p:nvPr>
            <p:ph type="sldNum" sz="quarter" idx="5"/>
          </p:nvPr>
        </p:nvSpPr>
        <p:spPr/>
        <p:txBody>
          <a:bodyPr/>
          <a:lstStyle/>
          <a:p>
            <a:pPr>
              <a:defRPr/>
            </a:pPr>
            <a:fld id="{E2D664EA-008A-3746-81F6-0AFBADC3687E}"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4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One very common plastic pipe </a:t>
            </a:r>
            <a:r>
              <a:rPr lang="en-US" dirty="0" smtClean="0">
                <a:latin typeface="Calibri" charset="0"/>
              </a:rPr>
              <a:t>application </a:t>
            </a:r>
            <a:r>
              <a:rPr lang="en-US" dirty="0">
                <a:latin typeface="Calibri" charset="0"/>
              </a:rPr>
              <a:t>is radon </a:t>
            </a:r>
            <a:r>
              <a:rPr lang="en-US" dirty="0" smtClean="0">
                <a:latin typeface="Calibri" charset="0"/>
              </a:rPr>
              <a:t>venting,</a:t>
            </a:r>
            <a:r>
              <a:rPr lang="en-US" baseline="0" dirty="0" smtClean="0">
                <a:latin typeface="Calibri" charset="0"/>
              </a:rPr>
              <a:t> and it is a real life saver.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D664EA-008A-3746-81F6-0AFBADC3687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65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To me, this is one of those “deep green” systems – unlike </a:t>
            </a:r>
            <a:r>
              <a:rPr lang="en-US" dirty="0" smtClean="0">
                <a:latin typeface="Calibri" charset="0"/>
              </a:rPr>
              <a:t>products that claim to be green, radon venting systems truly save lives </a:t>
            </a:r>
            <a:r>
              <a:rPr lang="en-US" dirty="0">
                <a:latin typeface="Calibri" charset="0"/>
              </a:rPr>
              <a:t>by reducing lung cancer. </a:t>
            </a:r>
          </a:p>
          <a:p>
            <a:endParaRPr lang="en-US" dirty="0">
              <a:latin typeface="Calibri" charset="0"/>
            </a:endParaRPr>
          </a:p>
          <a:p>
            <a:r>
              <a:rPr lang="en-US" dirty="0">
                <a:latin typeface="Calibri" charset="0"/>
              </a:rPr>
              <a:t>That’s hard to beat. </a:t>
            </a:r>
            <a:r>
              <a:rPr lang="en-US" dirty="0" smtClean="0">
                <a:latin typeface="Arial Rounded MT Bold" charset="0"/>
              </a:rPr>
              <a:t>	</a:t>
            </a:r>
          </a:p>
          <a:p>
            <a:endParaRPr lang="en-US" dirty="0" smtClean="0">
              <a:latin typeface="Arial Rounded MT Bold" charset="0"/>
            </a:endParaRPr>
          </a:p>
          <a:p>
            <a:r>
              <a:rPr lang="en-US" dirty="0" smtClean="0">
                <a:latin typeface="Arial Rounded MT Bold" charset="0"/>
              </a:rPr>
              <a:t>Did</a:t>
            </a:r>
            <a:r>
              <a:rPr lang="en-US" baseline="0" dirty="0" smtClean="0">
                <a:latin typeface="Arial Rounded MT Bold" charset="0"/>
              </a:rPr>
              <a:t> you know that n</a:t>
            </a:r>
            <a:r>
              <a:rPr lang="en-US" dirty="0" smtClean="0">
                <a:latin typeface="Arial Rounded MT Bold" charset="0"/>
              </a:rPr>
              <a:t>early 1 out of every 15 homes in the U.S. is estimated to have elevated radon concentrations. </a:t>
            </a:r>
          </a:p>
          <a:p>
            <a:endParaRPr lang="en-US" dirty="0" smtClean="0">
              <a:latin typeface="Arial Rounded MT Bold" charset="0"/>
            </a:endParaRPr>
          </a:p>
          <a:p>
            <a:r>
              <a:rPr lang="en-US" dirty="0" smtClean="0">
                <a:latin typeface="Arial Rounded MT Bold" charset="0"/>
              </a:rPr>
              <a:t>World Health Organization reports that radon is estimated to be responsible for 3-14% of lung cancers worldwide</a:t>
            </a:r>
          </a:p>
          <a:p>
            <a:endParaRPr lang="en-US" dirty="0" smtClean="0">
              <a:latin typeface="Arial Rounded MT Bold" charset="0"/>
            </a:endParaRPr>
          </a:p>
          <a:p>
            <a:r>
              <a:rPr lang="en-US" dirty="0" smtClean="0">
                <a:latin typeface="Arial Rounded MT Bold" charset="0"/>
              </a:rPr>
              <a:t>The</a:t>
            </a:r>
            <a:r>
              <a:rPr lang="en-US" baseline="0" dirty="0" smtClean="0">
                <a:latin typeface="Arial Rounded MT Bold" charset="0"/>
              </a:rPr>
              <a:t> m</a:t>
            </a:r>
            <a:r>
              <a:rPr lang="en-US" dirty="0" smtClean="0">
                <a:latin typeface="Arial Rounded MT Bold" charset="0"/>
              </a:rPr>
              <a:t>ost common material is PVC vent piping.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7526F142-F7F1-D046-B4BA-4459B6566BF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85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You should be aware that </a:t>
            </a:r>
            <a:r>
              <a:rPr lang="en-US" baseline="0" dirty="0" smtClean="0">
                <a:latin typeface="Arial Rounded MT Bold" charset="0"/>
              </a:rPr>
              <a:t> </a:t>
            </a:r>
            <a:r>
              <a:rPr lang="en-US" dirty="0" smtClean="0">
                <a:latin typeface="Arial Rounded MT Bold" charset="0"/>
              </a:rPr>
              <a:t>Radon is responsible for approximately 20,000 lung cancer deaths in the U.S. every year,</a:t>
            </a:r>
          </a:p>
          <a:p>
            <a:endParaRPr lang="en-US" dirty="0" smtClean="0">
              <a:latin typeface="Arial Rounded MT Bold" charset="0"/>
            </a:endParaRPr>
          </a:p>
          <a:p>
            <a:r>
              <a:rPr lang="en-US" dirty="0" smtClean="0">
                <a:latin typeface="Arial Rounded MT Bold" charset="0"/>
              </a:rPr>
              <a:t>And</a:t>
            </a:r>
            <a:r>
              <a:rPr lang="en-US" baseline="0" dirty="0" smtClean="0">
                <a:latin typeface="Arial Rounded MT Bold" charset="0"/>
              </a:rPr>
              <a:t> that </a:t>
            </a:r>
            <a:r>
              <a:rPr lang="en-US" dirty="0" smtClean="0">
                <a:latin typeface="Arial Rounded MT Bold" charset="0"/>
              </a:rPr>
              <a:t>Exposure to 4 </a:t>
            </a:r>
            <a:r>
              <a:rPr lang="en-US" dirty="0" err="1" smtClean="0">
                <a:latin typeface="Arial Rounded MT Bold" charset="0"/>
              </a:rPr>
              <a:t>pCi</a:t>
            </a:r>
            <a:r>
              <a:rPr lang="en-US" dirty="0" smtClean="0">
                <a:latin typeface="Arial Rounded MT Bold" charset="0"/>
              </a:rPr>
              <a:t>/L of radon is the equivalent of getting 200 to 300 chest x-rays per year or smoking half a pack of cigarettes per day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71633F26-A76C-AD4C-9BDE-8EAFFEB926D9}"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26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An often over looked</a:t>
            </a:r>
            <a:r>
              <a:rPr lang="en-US" baseline="0" dirty="0" smtClean="0">
                <a:latin typeface="Calibri" charset="0"/>
              </a:rPr>
              <a:t> system is central vacuum. These systems use plastic piping installed in wall spaces to connect a remote vacuum to lightweight tools used within the various rooms. </a:t>
            </a:r>
          </a:p>
          <a:p>
            <a:endParaRPr lang="en-US" baseline="0" dirty="0" smtClean="0">
              <a:latin typeface="Calibri" charset="0"/>
            </a:endParaRPr>
          </a:p>
          <a:p>
            <a:r>
              <a:rPr lang="en-US" dirty="0" smtClean="0">
                <a:latin typeface="Calibri" charset="0"/>
              </a:rPr>
              <a:t>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FCF5509-3BF0-D14E-8BA3-13424741FC46}"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47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This </a:t>
            </a:r>
            <a:r>
              <a:rPr lang="en-US" dirty="0">
                <a:latin typeface="Calibri" charset="0"/>
              </a:rPr>
              <a:t>is my ten year old carpet vacuum.  The empty box on the right is where the HEPA air filter is SUPPPOSED TO BE….. </a:t>
            </a:r>
            <a:r>
              <a:rPr lang="en-US" dirty="0" smtClean="0">
                <a:latin typeface="Calibri" charset="0"/>
              </a:rPr>
              <a:t>If </a:t>
            </a:r>
            <a:r>
              <a:rPr lang="en-US" dirty="0">
                <a:latin typeface="Calibri" charset="0"/>
              </a:rPr>
              <a:t>you </a:t>
            </a:r>
            <a:r>
              <a:rPr lang="en-US" dirty="0" smtClean="0">
                <a:latin typeface="Calibri" charset="0"/>
              </a:rPr>
              <a:t>don</a:t>
            </a:r>
            <a:r>
              <a:rPr lang="fr-FR" dirty="0" smtClean="0">
                <a:latin typeface="Calibri" charset="0"/>
              </a:rPr>
              <a:t>’</a:t>
            </a:r>
            <a:r>
              <a:rPr lang="en-US" altLang="ja-JP" dirty="0" smtClean="0">
                <a:latin typeface="Calibri" charset="0"/>
              </a:rPr>
              <a:t>t</a:t>
            </a:r>
            <a:r>
              <a:rPr lang="en-US" altLang="ja-JP" baseline="0" dirty="0" smtClean="0">
                <a:latin typeface="Calibri" charset="0"/>
              </a:rPr>
              <a:t> maintain a self contained vacuum,</a:t>
            </a:r>
            <a:r>
              <a:rPr lang="en-US" altLang="ja-JP" dirty="0" smtClean="0">
                <a:latin typeface="Calibri" charset="0"/>
              </a:rPr>
              <a:t> </a:t>
            </a:r>
            <a:r>
              <a:rPr lang="en-US" altLang="ja-JP" dirty="0">
                <a:latin typeface="Calibri" charset="0"/>
              </a:rPr>
              <a:t>even </a:t>
            </a:r>
            <a:r>
              <a:rPr lang="en-US" altLang="ja-JP" dirty="0" smtClean="0">
                <a:latin typeface="Calibri" charset="0"/>
              </a:rPr>
              <a:t>the</a:t>
            </a:r>
            <a:r>
              <a:rPr lang="en-US" altLang="ja-JP" baseline="0" dirty="0" smtClean="0">
                <a:latin typeface="Calibri" charset="0"/>
              </a:rPr>
              <a:t> best</a:t>
            </a:r>
            <a:r>
              <a:rPr lang="en-US" altLang="ja-JP" dirty="0" smtClean="0">
                <a:latin typeface="Calibri" charset="0"/>
              </a:rPr>
              <a:t> </a:t>
            </a:r>
            <a:r>
              <a:rPr lang="en-US" altLang="ja-JP" dirty="0">
                <a:latin typeface="Calibri" charset="0"/>
              </a:rPr>
              <a:t>HEPA vacuum will disperse all manners of particulate into the air.  </a:t>
            </a:r>
            <a:endParaRPr lang="en-US" altLang="ja-JP" dirty="0" smtClean="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091C3980-703F-A845-AF2D-D0526ECD7400}"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t>© PPFA 2008</a:t>
            </a:r>
          </a:p>
        </p:txBody>
      </p:sp>
      <p:sp>
        <p:nvSpPr>
          <p:cNvPr id="7" name="Rectangle 7"/>
          <p:cNvSpPr>
            <a:spLocks noGrp="1" noChangeArrowheads="1"/>
          </p:cNvSpPr>
          <p:nvPr>
            <p:ph type="sldNum" sz="quarter" idx="5"/>
          </p:nvPr>
        </p:nvSpPr>
        <p:spPr/>
        <p:txBody>
          <a:bodyPr/>
          <a:lstStyle/>
          <a:p>
            <a:pPr>
              <a:defRPr/>
            </a:pPr>
            <a:fld id="{094D1414-ED84-FA4E-90E6-9AB1953823AE}" type="slidenum">
              <a:rPr lang="en-US"/>
              <a:pPr>
                <a:defRPr/>
              </a:pPr>
              <a:t>6</a:t>
            </a:fld>
            <a:endParaRPr lang="en-US"/>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9" name="Rectangle 3"/>
          <p:cNvSpPr>
            <a:spLocks noGrp="1" noChangeArrowheads="1"/>
          </p:cNvSpPr>
          <p:nvPr>
            <p:ph type="body" idx="1"/>
          </p:nvPr>
        </p:nvSpPr>
        <p:spPr bwMode="auto">
          <a:xfrm>
            <a:off x="895350" y="4456113"/>
            <a:ext cx="5029200" cy="36179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is where a lot of a homes potable water and the energy we put into hot water ends up – wasted. </a:t>
            </a:r>
          </a:p>
          <a:p>
            <a:endParaRPr lang="en-US" dirty="0">
              <a:latin typeface="Calibri" charset="0"/>
            </a:endParaRPr>
          </a:p>
          <a:p>
            <a:r>
              <a:rPr lang="en-US" dirty="0" smtClean="0">
                <a:latin typeface="Calibri" charset="0"/>
              </a:rPr>
              <a:t>It</a:t>
            </a:r>
            <a:r>
              <a:rPr lang="ja-JP" altLang="en-US" dirty="0" smtClean="0">
                <a:latin typeface="Arial" charset="0"/>
              </a:rPr>
              <a:t>’</a:t>
            </a:r>
            <a:r>
              <a:rPr lang="en-US" altLang="ja-JP" dirty="0" smtClean="0">
                <a:latin typeface="Calibri" charset="0"/>
              </a:rPr>
              <a:t>s </a:t>
            </a:r>
            <a:r>
              <a:rPr lang="ja-JP" altLang="en-US" dirty="0">
                <a:latin typeface="Arial" charset="0"/>
              </a:rPr>
              <a:t>“</a:t>
            </a:r>
            <a:r>
              <a:rPr lang="en-US" altLang="ja-JP" dirty="0">
                <a:latin typeface="Calibri" charset="0"/>
              </a:rPr>
              <a:t>a drain on our resources</a:t>
            </a:r>
            <a:r>
              <a:rPr lang="ja-JP" altLang="en-US" dirty="0">
                <a:latin typeface="Arial" charset="0"/>
              </a:rPr>
              <a:t>”</a:t>
            </a:r>
            <a:r>
              <a:rPr lang="en-US" altLang="ja-JP" dirty="0">
                <a:latin typeface="Calibri" charset="0"/>
              </a:rPr>
              <a:t>, but there is much we can do, as designers and </a:t>
            </a:r>
            <a:r>
              <a:rPr lang="en-US" altLang="ja-JP" dirty="0" smtClean="0">
                <a:latin typeface="Calibri" charset="0"/>
              </a:rPr>
              <a:t>builders</a:t>
            </a:r>
            <a:r>
              <a:rPr lang="en-US" altLang="ja-JP" baseline="0" dirty="0" smtClean="0">
                <a:latin typeface="Calibri" charset="0"/>
              </a:rPr>
              <a:t> to improve upon business as usual. </a:t>
            </a:r>
            <a:endParaRPr lang="en-US" altLang="ja-JP" dirty="0">
              <a:latin typeface="Calibri" charset="0"/>
            </a:endParaRPr>
          </a:p>
          <a:p>
            <a:endParaRPr lang="en-US" altLang="ja-JP" dirty="0">
              <a:latin typeface="Calibri" charset="0"/>
            </a:endParaRPr>
          </a:p>
          <a:p>
            <a:r>
              <a:rPr lang="en-US" altLang="ja-JP" dirty="0">
                <a:latin typeface="Calibri" charset="0"/>
              </a:rPr>
              <a:t>Many </a:t>
            </a:r>
            <a:r>
              <a:rPr lang="en-US" altLang="ja-JP" dirty="0" smtClean="0">
                <a:latin typeface="Calibri" charset="0"/>
              </a:rPr>
              <a:t>green </a:t>
            </a:r>
            <a:r>
              <a:rPr lang="en-US" altLang="ja-JP" dirty="0">
                <a:latin typeface="Calibri" charset="0"/>
              </a:rPr>
              <a:t>systems </a:t>
            </a:r>
            <a:r>
              <a:rPr lang="en-US" altLang="ja-JP" dirty="0" smtClean="0">
                <a:latin typeface="Calibri" charset="0"/>
              </a:rPr>
              <a:t>do require </a:t>
            </a:r>
            <a:r>
              <a:rPr lang="en-US" altLang="ja-JP" dirty="0">
                <a:latin typeface="Calibri" charset="0"/>
              </a:rPr>
              <a:t>additional input during design and construction but reduce consumption during the critical use phase of the building.  During the initial construction phase, these systems can </a:t>
            </a:r>
            <a:r>
              <a:rPr lang="en-US" altLang="ja-JP" dirty="0" smtClean="0">
                <a:latin typeface="Calibri" charset="0"/>
              </a:rPr>
              <a:t>often be added more </a:t>
            </a:r>
            <a:r>
              <a:rPr lang="en-US" altLang="ja-JP" dirty="0">
                <a:latin typeface="Calibri" charset="0"/>
              </a:rPr>
              <a:t>easily at a relatively lower cost then a retrofit later on, giving the original builder an advantage. </a:t>
            </a:r>
            <a:endParaRPr lang="en-US" dirty="0">
              <a:latin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pPr>
              <a:defRPr/>
            </a:pPr>
            <a:r>
              <a:rPr lang="en-US" dirty="0" smtClean="0"/>
              <a:t>Central vacuum cleaners have many unique advantages. </a:t>
            </a:r>
          </a:p>
          <a:p>
            <a:pPr>
              <a:defRPr/>
            </a:pPr>
            <a:endParaRPr lang="en-US" dirty="0" smtClean="0"/>
          </a:p>
          <a:p>
            <a:pPr>
              <a:defRPr/>
            </a:pPr>
            <a:r>
              <a:rPr lang="en-US" dirty="0" smtClean="0"/>
              <a:t>The whole central vacuum cleaning system is a closed system, there is an engine suction unit and a collection canister connected by plastic tubes to the basement of the house or outside the walls of the building and these flexible hoses can be fitted to the wall</a:t>
            </a:r>
          </a:p>
          <a:p>
            <a:pPr>
              <a:defRPr/>
            </a:pPr>
            <a:endParaRPr lang="en-US" dirty="0" smtClean="0"/>
          </a:p>
          <a:p>
            <a:pPr>
              <a:defRPr/>
            </a:pPr>
            <a:r>
              <a:rPr lang="en-US" dirty="0" smtClean="0"/>
              <a:t>There is no cumbersome – and potentially dangerous pushing or pulling the heavy tank up and down stairs  like the other standup vacuum cleaners.</a:t>
            </a:r>
          </a:p>
          <a:p>
            <a:pPr>
              <a:defRPr/>
            </a:pPr>
            <a:endParaRPr lang="en-US" dirty="0" smtClean="0"/>
          </a:p>
          <a:p>
            <a:pPr>
              <a:defRPr/>
            </a:pPr>
            <a:r>
              <a:rPr lang="en-US" dirty="0" smtClean="0"/>
              <a:t>If fact, I could not imagine a better product to recommend to install in homes that may house elderly or well, really anyone. </a:t>
            </a:r>
          </a:p>
          <a:p>
            <a:pPr>
              <a:defRPr/>
            </a:pPr>
            <a:endParaRPr lang="en-US" dirty="0"/>
          </a:p>
        </p:txBody>
      </p:sp>
      <p:sp>
        <p:nvSpPr>
          <p:cNvPr id="4" name="Slide Number Placeholder 3"/>
          <p:cNvSpPr>
            <a:spLocks noGrp="1"/>
          </p:cNvSpPr>
          <p:nvPr>
            <p:ph type="sldNum" sz="quarter" idx="5"/>
          </p:nvPr>
        </p:nvSpPr>
        <p:spPr/>
        <p:txBody>
          <a:bodyPr/>
          <a:lstStyle/>
          <a:p>
            <a:pPr>
              <a:defRPr/>
            </a:pPr>
            <a:fld id="{5266B019-FB5F-1C4E-9D8E-E3FFCFFD087B}"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pPr>
              <a:defRPr/>
            </a:pPr>
            <a:r>
              <a:rPr lang="en-US" dirty="0" smtClean="0"/>
              <a:t>Central vacuum cleaners have many unique advantages. </a:t>
            </a:r>
          </a:p>
          <a:p>
            <a:pPr>
              <a:defRPr/>
            </a:pPr>
            <a:endParaRPr lang="en-US" dirty="0" smtClean="0"/>
          </a:p>
          <a:p>
            <a:pPr>
              <a:defRPr/>
            </a:pPr>
            <a:r>
              <a:rPr lang="en-US" dirty="0" smtClean="0"/>
              <a:t>The whole central vacuum cleaning system is a closed system, with</a:t>
            </a:r>
            <a:r>
              <a:rPr lang="en-US" baseline="0" dirty="0" smtClean="0"/>
              <a:t> the unit located in </a:t>
            </a:r>
            <a:r>
              <a:rPr lang="en-US" dirty="0" smtClean="0"/>
              <a:t>the basement of the house or outside the walls of the building.</a:t>
            </a:r>
            <a:r>
              <a:rPr lang="en-US" baseline="0" dirty="0" smtClean="0"/>
              <a:t> </a:t>
            </a:r>
            <a:endParaRPr lang="en-US" dirty="0" smtClean="0"/>
          </a:p>
          <a:p>
            <a:pPr>
              <a:defRPr/>
            </a:pPr>
            <a:endParaRPr lang="en-US" dirty="0" smtClean="0"/>
          </a:p>
          <a:p>
            <a:pPr>
              <a:defRPr/>
            </a:pPr>
            <a:r>
              <a:rPr lang="en-US" dirty="0" smtClean="0"/>
              <a:t>The exhaust filter of these central vacuum cleaning systems or machines is installed in the exterior part of the house thus enabling to purify the atmosphere and improve the air quality indoors.</a:t>
            </a:r>
          </a:p>
          <a:p>
            <a:pPr>
              <a:defRPr/>
            </a:pPr>
            <a:endParaRPr lang="en-US" dirty="0" smtClean="0"/>
          </a:p>
          <a:p>
            <a:pPr>
              <a:defRPr/>
            </a:pPr>
            <a:r>
              <a:rPr lang="en-US" dirty="0" smtClean="0"/>
              <a:t>Since the main suction motor is outside the building or installed in the basement or in the garage, the central vacuum cleaner is the quietest vacuum cleaning machine. </a:t>
            </a:r>
          </a:p>
          <a:p>
            <a:pPr>
              <a:defRPr/>
            </a:pPr>
            <a:endParaRPr lang="en-US" dirty="0" smtClean="0"/>
          </a:p>
          <a:p>
            <a:pPr>
              <a:defRPr/>
            </a:pPr>
            <a:r>
              <a:rPr lang="en-US" dirty="0" smtClean="0"/>
              <a:t>Fewer bag dumps and materials to landfills.</a:t>
            </a:r>
            <a:r>
              <a:rPr lang="en-US" baseline="0" dirty="0" smtClean="0"/>
              <a:t> </a:t>
            </a:r>
            <a:endParaRPr lang="en-US" dirty="0" smtClean="0"/>
          </a:p>
          <a:p>
            <a:pPr>
              <a:defRPr/>
            </a:pPr>
            <a:endParaRPr lang="en-US" dirty="0" smtClean="0"/>
          </a:p>
          <a:p>
            <a:pPr>
              <a:defRPr/>
            </a:pPr>
            <a:r>
              <a:rPr lang="en-US" dirty="0" smtClean="0"/>
              <a:t>There is no cumbersome – and potentially dangerous process of pushing or pulling the heavy container tank up and down stairs  like the other standup vacuum cleaners.</a:t>
            </a:r>
          </a:p>
          <a:p>
            <a:pPr>
              <a:defRPr/>
            </a:pPr>
            <a:endParaRPr lang="en-US" dirty="0" smtClean="0"/>
          </a:p>
          <a:p>
            <a:pPr>
              <a:defRPr/>
            </a:pPr>
            <a:r>
              <a:rPr lang="en-US" dirty="0" smtClean="0"/>
              <a:t>If fact, I could not imagine a better product to recommend to install in homes that may house elderly, set for age in place, or well, really anyone. </a:t>
            </a:r>
          </a:p>
          <a:p>
            <a:pPr>
              <a:defRPr/>
            </a:pPr>
            <a:endParaRPr lang="en-US" dirty="0"/>
          </a:p>
        </p:txBody>
      </p:sp>
      <p:sp>
        <p:nvSpPr>
          <p:cNvPr id="4" name="Slide Number Placeholder 3"/>
          <p:cNvSpPr>
            <a:spLocks noGrp="1"/>
          </p:cNvSpPr>
          <p:nvPr>
            <p:ph type="sldNum" sz="quarter" idx="5"/>
          </p:nvPr>
        </p:nvSpPr>
        <p:spPr/>
        <p:txBody>
          <a:bodyPr/>
          <a:lstStyle/>
          <a:p>
            <a:pPr>
              <a:defRPr/>
            </a:pPr>
            <a:fld id="{4F4C01A6-6E10-0440-BAE6-BE0524E3EA27}"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2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Another</a:t>
            </a:r>
            <a:r>
              <a:rPr lang="en-US" baseline="0" dirty="0" smtClean="0">
                <a:latin typeface="Calibri" charset="0"/>
              </a:rPr>
              <a:t> life safety system is residential fire sprinkler systems. Slowly becoming mandatory in some areas, these systems are not yet mentioned in any green building system. </a:t>
            </a:r>
          </a:p>
          <a:p>
            <a:endParaRPr lang="en-US" baseline="0" dirty="0" smtClean="0">
              <a:latin typeface="Calibri" charset="0"/>
            </a:endParaRPr>
          </a:p>
          <a:p>
            <a:r>
              <a:rPr lang="en-US" baseline="0" dirty="0" smtClean="0">
                <a:latin typeface="Calibri" charset="0"/>
              </a:rPr>
              <a:t>Let’s face it, the least green and sustainable thing your building can do, is burn down.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38781735-8C54-1D4C-A00B-610179DB557A}"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a:t>
            </a:r>
            <a:r>
              <a:rPr lang="en-US" baseline="0" dirty="0" smtClean="0"/>
              <a:t> t</a:t>
            </a:r>
            <a:r>
              <a:rPr lang="en-US" dirty="0" smtClean="0"/>
              <a:t>here are over 400,000 residential fires in the US a year, causing around</a:t>
            </a:r>
            <a:r>
              <a:rPr lang="en-US" baseline="0" dirty="0" smtClean="0"/>
              <a:t> </a:t>
            </a:r>
            <a:r>
              <a:rPr lang="en-US" dirty="0" smtClean="0"/>
              <a:t>2,895 civilian fire deaths and </a:t>
            </a:r>
            <a:r>
              <a:rPr lang="en-US" baseline="0" dirty="0" smtClean="0"/>
              <a:t>about </a:t>
            </a:r>
            <a:r>
              <a:rPr lang="en-US" dirty="0" smtClean="0"/>
              <a:t>7.5 billion in damage?</a:t>
            </a:r>
          </a:p>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63</a:t>
            </a:fld>
            <a:endParaRPr lang="en-US"/>
          </a:p>
        </p:txBody>
      </p:sp>
    </p:spTree>
    <p:extLst>
      <p:ext uri="{BB962C8B-B14F-4D97-AF65-F5344CB8AC3E}">
        <p14:creationId xmlns:p14="http://schemas.microsoft.com/office/powerpoint/2010/main" xmlns="" val="2138111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 fire sprinkler systems are commonly set up in stand alone systems (separate from the potable distribution lines in the building) or multipurpose, or</a:t>
            </a:r>
            <a:r>
              <a:rPr lang="en-US" baseline="0" dirty="0" smtClean="0"/>
              <a:t> integrated with the potable lines in the building. </a:t>
            </a:r>
          </a:p>
          <a:p>
            <a:endParaRPr lang="en-US" baseline="0" dirty="0" smtClean="0"/>
          </a:p>
          <a:p>
            <a:r>
              <a:rPr lang="en-US" baseline="0" dirty="0" smtClean="0"/>
              <a:t>Network systems, used with manifold piping also exist. </a:t>
            </a:r>
          </a:p>
          <a:p>
            <a:endParaRPr lang="en-US" baseline="0" dirty="0" smtClean="0"/>
          </a:p>
          <a:p>
            <a:r>
              <a:rPr lang="en-US" baseline="0" dirty="0" smtClean="0"/>
              <a:t>Residential fire sprinkler heads ONLY activate one at a time, based on local heating – they do not go off all at once!</a:t>
            </a:r>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64</a:t>
            </a:fld>
            <a:endParaRPr lang="en-US"/>
          </a:p>
        </p:txBody>
      </p:sp>
    </p:spTree>
    <p:extLst>
      <p:ext uri="{BB962C8B-B14F-4D97-AF65-F5344CB8AC3E}">
        <p14:creationId xmlns:p14="http://schemas.microsoft.com/office/powerpoint/2010/main" xmlns="" val="2662547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65</a:t>
            </a:fld>
            <a:endParaRPr lang="en-US"/>
          </a:p>
        </p:txBody>
      </p:sp>
    </p:spTree>
    <p:extLst>
      <p:ext uri="{BB962C8B-B14F-4D97-AF65-F5344CB8AC3E}">
        <p14:creationId xmlns:p14="http://schemas.microsoft.com/office/powerpoint/2010/main" xmlns="" val="2662547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FM Global study, </a:t>
            </a:r>
            <a:r>
              <a:rPr lang="en-US" u="sng" dirty="0" smtClean="0"/>
              <a:t>The Environmental Impact of Automatic Fire Sprinklers,</a:t>
            </a:r>
            <a:r>
              <a:rPr lang="en-US" dirty="0" smtClean="0"/>
              <a:t> found that in a fire these systems can:</a:t>
            </a:r>
          </a:p>
          <a:p>
            <a:endParaRPr lang="en-US" dirty="0" smtClean="0"/>
          </a:p>
          <a:p>
            <a:r>
              <a:rPr lang="en-US" dirty="0" smtClean="0"/>
              <a:t>	Reduce fire damage by up to 97% </a:t>
            </a:r>
          </a:p>
          <a:p>
            <a:r>
              <a:rPr lang="en-US" dirty="0" smtClean="0"/>
              <a:t>	Reduce greenhouse gasses released by 98%</a:t>
            </a:r>
          </a:p>
          <a:p>
            <a:r>
              <a:rPr lang="en-US" dirty="0" smtClean="0"/>
              <a:t>	Reduce water usage to fight a home fire by upwards of 8.5 times</a:t>
            </a:r>
          </a:p>
          <a:p>
            <a:r>
              <a:rPr lang="en-US" dirty="0" smtClean="0"/>
              <a:t>	Reduce the amount of water pollution released into the environment </a:t>
            </a:r>
          </a:p>
          <a:p>
            <a:endParaRPr lang="en-US" dirty="0"/>
          </a:p>
        </p:txBody>
      </p:sp>
      <p:sp>
        <p:nvSpPr>
          <p:cNvPr id="4" name="Slide Number Placeholder 3"/>
          <p:cNvSpPr>
            <a:spLocks noGrp="1"/>
          </p:cNvSpPr>
          <p:nvPr>
            <p:ph type="sldNum" sz="quarter" idx="10"/>
          </p:nvPr>
        </p:nvSpPr>
        <p:spPr/>
        <p:txBody>
          <a:bodyPr/>
          <a:lstStyle/>
          <a:p>
            <a:pPr>
              <a:defRPr/>
            </a:pPr>
            <a:fld id="{53DF29BF-07E0-1043-84DE-CC77EEA94E95}" type="slidenum">
              <a:rPr lang="en-US" smtClean="0"/>
              <a:pPr>
                <a:defRPr/>
              </a:pPr>
              <a:t>66</a:t>
            </a:fld>
            <a:endParaRPr lang="en-US"/>
          </a:p>
        </p:txBody>
      </p:sp>
    </p:spTree>
    <p:extLst>
      <p:ext uri="{BB962C8B-B14F-4D97-AF65-F5344CB8AC3E}">
        <p14:creationId xmlns:p14="http://schemas.microsoft.com/office/powerpoint/2010/main" xmlns="" val="37510813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9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Can it save lives? </a:t>
            </a:r>
          </a:p>
          <a:p>
            <a:endParaRPr lang="en-US" dirty="0">
              <a:latin typeface="Calibri" charset="0"/>
            </a:endParaRPr>
          </a:p>
          <a:p>
            <a:r>
              <a:rPr lang="en-US" dirty="0">
                <a:latin typeface="Calibri" charset="0"/>
              </a:rPr>
              <a:t>This is an amazing example of an attempted </a:t>
            </a:r>
            <a:r>
              <a:rPr lang="en-US" dirty="0" smtClean="0">
                <a:latin typeface="Calibri" charset="0"/>
              </a:rPr>
              <a:t>arson/homicide with a suspect pouring gasoline </a:t>
            </a:r>
            <a:r>
              <a:rPr lang="en-US" dirty="0">
                <a:latin typeface="Calibri" charset="0"/>
              </a:rPr>
              <a:t>on </a:t>
            </a:r>
            <a:r>
              <a:rPr lang="en-US" dirty="0" smtClean="0">
                <a:latin typeface="Calibri" charset="0"/>
              </a:rPr>
              <a:t>a sleeping </a:t>
            </a:r>
            <a:r>
              <a:rPr lang="en-US" dirty="0">
                <a:latin typeface="Calibri" charset="0"/>
              </a:rPr>
              <a:t>victim – you can see the accelerant trail to the hall way. </a:t>
            </a:r>
            <a:r>
              <a:rPr lang="en-US" dirty="0" smtClean="0">
                <a:latin typeface="Calibri" charset="0"/>
              </a:rPr>
              <a:t> The intended victim</a:t>
            </a:r>
            <a:r>
              <a:rPr lang="en-US" baseline="0" dirty="0" smtClean="0">
                <a:latin typeface="Calibri" charset="0"/>
              </a:rPr>
              <a:t> was saved by the sprinkler, and didn’t even need a hospital stay. </a:t>
            </a:r>
          </a:p>
          <a:p>
            <a:endParaRPr lang="en-US" baseline="0" dirty="0" smtClean="0">
              <a:latin typeface="Calibri" charset="0"/>
            </a:endParaRPr>
          </a:p>
          <a:p>
            <a:r>
              <a:rPr lang="en-US" baseline="0" dirty="0" smtClean="0">
                <a:latin typeface="Calibri" charset="0"/>
              </a:rPr>
              <a:t>The outcome without the system would have been very different.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BF843527-504B-5A47-8C45-99AE04235356}"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9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Thanks </a:t>
            </a:r>
            <a:r>
              <a:rPr lang="en-US" dirty="0" smtClean="0">
                <a:latin typeface="Calibri" charset="0"/>
              </a:rPr>
              <a:t>for, attending this online session on green building systems, </a:t>
            </a:r>
            <a:r>
              <a:rPr lang="en-US" dirty="0">
                <a:latin typeface="Calibri" charset="0"/>
              </a:rPr>
              <a:t>and working to set yourselves apart in the building of our energy and water efficient future homes.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More information can be found on PPFA’s website </a:t>
            </a:r>
            <a:r>
              <a:rPr lang="en-US" dirty="0" err="1" smtClean="0">
                <a:latin typeface="Calibri" charset="0"/>
              </a:rPr>
              <a:t>www.ppfahome.org</a:t>
            </a:r>
            <a:r>
              <a:rPr lang="en-US" dirty="0" smtClean="0">
                <a:latin typeface="Calibri" charset="0"/>
              </a:rPr>
              <a:t>.</a:t>
            </a:r>
            <a:r>
              <a:rPr lang="en-US" baseline="0" dirty="0" smtClean="0">
                <a:latin typeface="Calibri" charset="0"/>
              </a:rPr>
              <a:t>  </a:t>
            </a:r>
            <a:endParaRPr lang="en-US" dirty="0">
              <a:latin typeface="Calibri" charset="0"/>
            </a:endParaRPr>
          </a:p>
        </p:txBody>
      </p:sp>
      <p:sp>
        <p:nvSpPr>
          <p:cNvPr id="269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AF6B2D-7B5B-DF45-99C5-FF2A848C98A6}" type="slidenum">
              <a:rPr lang="en-US" sz="1200"/>
              <a:pPr eaLnBrk="1" hangingPunct="1"/>
              <a:t>68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solidFill>
                  <a:prstClr val="black"/>
                </a:solidFill>
              </a:rPr>
              <a:t>Vital Circulation Systems of Green Buildings – NAHB Green May 2008</a:t>
            </a:r>
          </a:p>
        </p:txBody>
      </p:sp>
      <p:sp>
        <p:nvSpPr>
          <p:cNvPr id="6" name="Rectangle 6"/>
          <p:cNvSpPr>
            <a:spLocks noGrp="1" noChangeArrowheads="1"/>
          </p:cNvSpPr>
          <p:nvPr>
            <p:ph type="ftr" sz="quarter" idx="4"/>
          </p:nvPr>
        </p:nvSpPr>
        <p:spPr/>
        <p:txBody>
          <a:bodyPr/>
          <a:lstStyle/>
          <a:p>
            <a:pPr>
              <a:defRPr/>
            </a:pPr>
            <a:r>
              <a:rPr lang="en-US">
                <a:solidFill>
                  <a:prstClr val="black"/>
                </a:solidFill>
              </a:rPr>
              <a:t>© PPFA 2008</a:t>
            </a:r>
          </a:p>
        </p:txBody>
      </p:sp>
      <p:sp>
        <p:nvSpPr>
          <p:cNvPr id="7" name="Rectangle 7"/>
          <p:cNvSpPr>
            <a:spLocks noGrp="1" noChangeArrowheads="1"/>
          </p:cNvSpPr>
          <p:nvPr>
            <p:ph type="sldNum" sz="quarter" idx="5"/>
          </p:nvPr>
        </p:nvSpPr>
        <p:spPr/>
        <p:txBody>
          <a:bodyPr/>
          <a:lstStyle/>
          <a:p>
            <a:pPr>
              <a:defRPr/>
            </a:pPr>
            <a:fld id="{E1A2F9B1-D294-E54A-BECD-879DE03AFFC3}" type="slidenum">
              <a:rPr lang="en-US">
                <a:solidFill>
                  <a:prstClr val="black"/>
                </a:solidFill>
              </a:rPr>
              <a:pPr>
                <a:defRPr/>
              </a:pPr>
              <a:t>7</a:t>
            </a:fld>
            <a:endParaRPr lang="en-US">
              <a:solidFill>
                <a:prstClr val="black"/>
              </a:solidFill>
            </a:endParaRPr>
          </a:p>
        </p:txBody>
      </p:sp>
      <p:sp>
        <p:nvSpPr>
          <p:cNvPr id="128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One more important point before</a:t>
            </a:r>
            <a:r>
              <a:rPr lang="en-US" baseline="0" dirty="0" smtClean="0">
                <a:latin typeface="Calibri" charset="0"/>
              </a:rPr>
              <a:t> we discuss the systems and applications.  You should know that energy and water conservation are connected, in fact, any use of grid electricity consumes water and consumption of potable water consumes energy. </a:t>
            </a:r>
          </a:p>
          <a:p>
            <a:endParaRPr lang="en-US" baseline="0" dirty="0" smtClean="0">
              <a:latin typeface="Calibri" charset="0"/>
            </a:endParaRPr>
          </a:p>
          <a:p>
            <a:r>
              <a:rPr lang="en-US" dirty="0" smtClean="0">
                <a:latin typeface="Calibri" charset="0"/>
              </a:rPr>
              <a:t>In a NREL </a:t>
            </a:r>
            <a:r>
              <a:rPr lang="en-US" dirty="0">
                <a:latin typeface="Calibri" charset="0"/>
              </a:rPr>
              <a:t>report, </a:t>
            </a:r>
            <a:r>
              <a:rPr lang="en-US" dirty="0" smtClean="0">
                <a:latin typeface="Calibri" charset="0"/>
              </a:rPr>
              <a:t>“consumptive </a:t>
            </a:r>
            <a:r>
              <a:rPr lang="en-US" dirty="0">
                <a:latin typeface="Calibri" charset="0"/>
              </a:rPr>
              <a:t>water use for US power </a:t>
            </a:r>
            <a:r>
              <a:rPr lang="en-US" dirty="0" smtClean="0">
                <a:latin typeface="Calibri" charset="0"/>
              </a:rPr>
              <a:t>production”,  </a:t>
            </a:r>
            <a:r>
              <a:rPr lang="en-US" dirty="0">
                <a:latin typeface="Calibri" charset="0"/>
              </a:rPr>
              <a:t>the average was determined to be about 2 gallons of water evaporated per </a:t>
            </a:r>
            <a:r>
              <a:rPr lang="en-US" dirty="0" err="1">
                <a:latin typeface="Calibri" charset="0"/>
              </a:rPr>
              <a:t>kWhr</a:t>
            </a:r>
            <a:r>
              <a:rPr lang="en-US" dirty="0">
                <a:latin typeface="Calibri" charset="0"/>
              </a:rPr>
              <a:t> consumed by the </a:t>
            </a:r>
            <a:r>
              <a:rPr lang="en-US" dirty="0" smtClean="0">
                <a:latin typeface="Calibri" charset="0"/>
              </a:rPr>
              <a:t>user.</a:t>
            </a:r>
            <a:r>
              <a:rPr lang="en-US" baseline="0" dirty="0" smtClean="0">
                <a:latin typeface="Calibri" charset="0"/>
              </a:rPr>
              <a:t> </a:t>
            </a:r>
          </a:p>
          <a:p>
            <a:endParaRPr lang="en-US" baseline="0" dirty="0" smtClean="0">
              <a:latin typeface="Calibri" charset="0"/>
            </a:endParaRPr>
          </a:p>
          <a:p>
            <a:r>
              <a:rPr lang="en-US" baseline="0" dirty="0" smtClean="0">
                <a:latin typeface="Calibri" charset="0"/>
              </a:rPr>
              <a:t>On the other side, some 7-8% of the US power is used to transport and treat water. </a:t>
            </a:r>
          </a:p>
          <a:p>
            <a:endParaRPr lang="en-US" baseline="0" dirty="0" smtClean="0">
              <a:latin typeface="Calibri" charset="0"/>
            </a:endParaRPr>
          </a:p>
          <a:p>
            <a:r>
              <a:rPr lang="en-US" baseline="0" dirty="0" smtClean="0">
                <a:latin typeface="Calibri" charset="0"/>
              </a:rPr>
              <a:t>In short, if you save water, you save electricity, and if you save electricity, you save water. </a:t>
            </a:r>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fontAlgn="auto">
              <a:spcAft>
                <a:spcPts val="0"/>
              </a:spcAft>
              <a:buFont typeface="Arial" pitchFamily="34" charset="0"/>
              <a:buNone/>
              <a:defRPr/>
            </a:pPr>
            <a:r>
              <a:rPr lang="en-US" b="0" dirty="0" smtClean="0">
                <a:latin typeface="Calibri" charset="0"/>
              </a:rPr>
              <a:t>The</a:t>
            </a:r>
            <a:r>
              <a:rPr lang="en-US" b="0" baseline="0" dirty="0" smtClean="0">
                <a:latin typeface="Calibri" charset="0"/>
              </a:rPr>
              <a:t> 11 </a:t>
            </a:r>
            <a:r>
              <a:rPr lang="en-US" b="0" dirty="0" smtClean="0"/>
              <a:t>Green and Sustainable building technologies enabled by piping systems studied in the report, may be divided into 3 major areas:</a:t>
            </a:r>
          </a:p>
          <a:p>
            <a:pPr marL="0" indent="0" fontAlgn="auto">
              <a:spcAft>
                <a:spcPts val="0"/>
              </a:spcAft>
              <a:buFont typeface="Arial" pitchFamily="34" charset="0"/>
              <a:buNone/>
              <a:defRPr/>
            </a:pPr>
            <a:endParaRPr lang="en-US" b="0" dirty="0" smtClean="0"/>
          </a:p>
          <a:p>
            <a:pPr marL="0" indent="0" fontAlgn="auto">
              <a:spcAft>
                <a:spcPts val="0"/>
              </a:spcAft>
              <a:buFont typeface="Arial" pitchFamily="34" charset="0"/>
              <a:buNone/>
              <a:defRPr/>
            </a:pPr>
            <a:r>
              <a:rPr lang="en-US" b="0" dirty="0" smtClean="0"/>
              <a:t>During this</a:t>
            </a:r>
            <a:r>
              <a:rPr lang="en-US" b="0" baseline="0" dirty="0" smtClean="0"/>
              <a:t> presentation, you will be able to tell the chief advantage by the border color on the slides describing the systems. </a:t>
            </a:r>
            <a:endParaRPr lang="en-US" b="0" dirty="0" smtClean="0"/>
          </a:p>
          <a:p>
            <a:pPr marL="0" indent="0" fontAlgn="auto">
              <a:spcAft>
                <a:spcPts val="0"/>
              </a:spcAft>
              <a:buFont typeface="Arial" pitchFamily="34" charset="0"/>
              <a:buNone/>
              <a:defRPr/>
            </a:pPr>
            <a:endParaRPr lang="en-US" b="0" dirty="0" smtClean="0"/>
          </a:p>
          <a:p>
            <a:pPr fontAlgn="auto">
              <a:spcAft>
                <a:spcPts val="0"/>
              </a:spcAft>
              <a:buFont typeface="Wingdings" pitchFamily="2" charset="2"/>
              <a:buChar char="§"/>
              <a:defRPr/>
            </a:pPr>
            <a:r>
              <a:rPr lang="en-US" sz="1600" b="0" dirty="0" smtClean="0"/>
              <a:t>Water Conserving (blue border)</a:t>
            </a:r>
          </a:p>
          <a:p>
            <a:pPr fontAlgn="auto">
              <a:spcAft>
                <a:spcPts val="0"/>
              </a:spcAft>
              <a:buFont typeface="Wingdings" pitchFamily="2" charset="2"/>
              <a:buChar char="§"/>
              <a:defRPr/>
            </a:pPr>
            <a:r>
              <a:rPr lang="en-US" sz="1600" b="0" dirty="0" smtClean="0"/>
              <a:t>Energy Conserving (red border)</a:t>
            </a:r>
          </a:p>
          <a:p>
            <a:pPr fontAlgn="auto">
              <a:spcAft>
                <a:spcPts val="0"/>
              </a:spcAft>
              <a:buFont typeface="Wingdings" pitchFamily="2" charset="2"/>
              <a:buChar char="§"/>
              <a:defRPr/>
            </a:pPr>
            <a:r>
              <a:rPr lang="en-US" sz="1600" b="0" dirty="0" smtClean="0"/>
              <a:t>IEQ Quality / Life Safety (cloud border)</a:t>
            </a:r>
          </a:p>
          <a:p>
            <a:endParaRPr lang="en-US" b="0" dirty="0" smtClean="0">
              <a:latin typeface="Calibri" charset="0"/>
            </a:endParaRPr>
          </a:p>
          <a:p>
            <a:r>
              <a:rPr lang="en-US" b="0" dirty="0" smtClean="0">
                <a:latin typeface="Calibri" charset="0"/>
              </a:rPr>
              <a:t>General information slide will be green. </a:t>
            </a:r>
          </a:p>
          <a:p>
            <a:endParaRPr lang="en-US" b="0" dirty="0" smtClean="0">
              <a:latin typeface="Calibri" charset="0"/>
            </a:endParaRPr>
          </a:p>
          <a:p>
            <a:r>
              <a:rPr lang="en-US" b="0" dirty="0" smtClean="0">
                <a:latin typeface="Calibri" charset="0"/>
              </a:rPr>
              <a:t>We will be presenting these systems according to maximum benefit. </a:t>
            </a:r>
            <a:endParaRPr lang="en-US" b="0" dirty="0">
              <a:latin typeface="Calibri" charset="0"/>
            </a:endParaRPr>
          </a:p>
        </p:txBody>
      </p:sp>
      <p:sp>
        <p:nvSpPr>
          <p:cNvPr id="4" name="Slide Number Placeholder 3"/>
          <p:cNvSpPr>
            <a:spLocks noGrp="1"/>
          </p:cNvSpPr>
          <p:nvPr>
            <p:ph type="sldNum" sz="quarter" idx="5"/>
          </p:nvPr>
        </p:nvSpPr>
        <p:spPr/>
        <p:txBody>
          <a:bodyPr/>
          <a:lstStyle/>
          <a:p>
            <a:pPr>
              <a:defRPr/>
            </a:pPr>
            <a:fld id="{5B24C995-A5B5-3C49-9F05-5EC7C7804D4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fontAlgn="auto">
              <a:spcAft>
                <a:spcPts val="0"/>
              </a:spcAft>
              <a:defRPr/>
            </a:pPr>
            <a:r>
              <a:rPr lang="en-US" sz="1200" b="1" dirty="0" smtClean="0"/>
              <a:t>Plastic piping systems dominated most systems studied because of a few primary advantages.</a:t>
            </a:r>
          </a:p>
          <a:p>
            <a:pPr marL="0" indent="0" fontAlgn="auto">
              <a:spcAft>
                <a:spcPts val="0"/>
              </a:spcAft>
              <a:defRPr/>
            </a:pPr>
            <a:endParaRPr lang="en-US" sz="1200" b="1" dirty="0" smtClean="0"/>
          </a:p>
          <a:p>
            <a:pPr fontAlgn="auto">
              <a:spcAft>
                <a:spcPts val="0"/>
              </a:spcAft>
              <a:buFont typeface="Wingdings" pitchFamily="2" charset="2"/>
              <a:buChar char="§"/>
              <a:defRPr/>
            </a:pPr>
            <a:r>
              <a:rPr lang="en-US" sz="1200" b="1" dirty="0" smtClean="0"/>
              <a:t>Durable, corrosion resistance allows the installed system to have a long service life,</a:t>
            </a:r>
            <a:r>
              <a:rPr lang="en-US" sz="1200" b="1" baseline="0" dirty="0" smtClean="0"/>
              <a:t> even with unusual or corrosive water</a:t>
            </a:r>
            <a:endParaRPr lang="en-US" sz="1200" b="1" dirty="0" smtClean="0"/>
          </a:p>
          <a:p>
            <a:pPr fontAlgn="auto">
              <a:spcAft>
                <a:spcPts val="0"/>
              </a:spcAft>
              <a:buFont typeface="Wingdings" pitchFamily="2" charset="2"/>
              <a:buChar char="§"/>
              <a:defRPr/>
            </a:pPr>
            <a:r>
              <a:rPr lang="en-US" sz="1200" b="1" dirty="0" smtClean="0"/>
              <a:t>Light weight, and lower cost means systems become more affordable</a:t>
            </a:r>
          </a:p>
          <a:p>
            <a:pPr fontAlgn="auto">
              <a:spcAft>
                <a:spcPts val="0"/>
              </a:spcAft>
              <a:buFont typeface="Wingdings" pitchFamily="2" charset="2"/>
              <a:buChar char="§"/>
              <a:defRPr/>
            </a:pPr>
            <a:r>
              <a:rPr lang="en-US" sz="1200" b="1" dirty="0" smtClean="0"/>
              <a:t>Ease of marking / available colors means that potentially hazardous cross connections of systems are avoided. </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6E444DA-1810-8549-A123-1BF22D554D1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34375817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812081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15509031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917285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30073449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35436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539529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42086190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980432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2257569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882498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9282618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400800" cy="6858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501134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rge_PVC_running_water (1).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4821238" y="-533400"/>
            <a:ext cx="4322762"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GB_Purple_Pipe_Multiple_Pile_sqtest_fina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0"/>
            <a:ext cx="2819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Multicolored_plastic_pipes.jpg"/>
          <p:cNvPicPr>
            <a:picLocks noChangeAspect="1"/>
          </p:cNvPicPr>
          <p:nvPr userDrawn="1"/>
        </p:nvPicPr>
        <p:blipFill>
          <a:blip r:embed="rId4" cstate="print">
            <a:extLst>
              <a:ext uri="{28A0092B-C50C-407E-A947-70E740481C1C}">
                <a14:useLocalDpi xmlns:a14="http://schemas.microsoft.com/office/drawing/2010/main" xmlns=""/>
              </a:ext>
            </a:extLst>
          </a:blip>
          <a:srcRect/>
          <a:stretch>
            <a:fillRect/>
          </a:stretch>
        </p:blipFill>
        <p:spPr bwMode="auto">
          <a:xfrm>
            <a:off x="-228600" y="0"/>
            <a:ext cx="3429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4"/>
          <p:cNvSpPr>
            <a:spLocks noChangeArrowheads="1"/>
          </p:cNvSpPr>
          <p:nvPr/>
        </p:nvSpPr>
        <p:spPr bwMode="auto">
          <a:xfrm>
            <a:off x="0" y="4191000"/>
            <a:ext cx="3813175" cy="762000"/>
          </a:xfrm>
          <a:prstGeom prst="rect">
            <a:avLst/>
          </a:prstGeom>
          <a:solidFill>
            <a:schemeClr val="tx1"/>
          </a:solidFill>
          <a:ln w="25400">
            <a:solidFill>
              <a:schemeClr val="tx1"/>
            </a:solidFill>
            <a:miter lim="800000"/>
            <a:headEnd/>
            <a:tailEnd/>
          </a:ln>
        </p:spPr>
        <p:txBody>
          <a:bodyPr wrap="none" anchor="ctr"/>
          <a:lstStyle/>
          <a:p>
            <a:endParaRPr lang="en-US"/>
          </a:p>
        </p:txBody>
      </p:sp>
      <p:sp>
        <p:nvSpPr>
          <p:cNvPr id="8" name="Freeform 6"/>
          <p:cNvSpPr>
            <a:spLocks/>
          </p:cNvSpPr>
          <p:nvPr userDrawn="1"/>
        </p:nvSpPr>
        <p:spPr bwMode="auto">
          <a:xfrm>
            <a:off x="0" y="-76200"/>
            <a:ext cx="9440863" cy="6934200"/>
          </a:xfrm>
          <a:custGeom>
            <a:avLst/>
            <a:gdLst>
              <a:gd name="T0" fmla="*/ 2147483647 w 5947"/>
              <a:gd name="T1" fmla="*/ 2147483647 h 4191"/>
              <a:gd name="T2" fmla="*/ 2147483647 w 5947"/>
              <a:gd name="T3" fmla="*/ 0 h 4191"/>
              <a:gd name="T4" fmla="*/ 0 w 5947"/>
              <a:gd name="T5" fmla="*/ 2147483647 h 4191"/>
              <a:gd name="T6" fmla="*/ 0 w 5947"/>
              <a:gd name="T7" fmla="*/ 2147483647 h 4191"/>
              <a:gd name="T8" fmla="*/ 2147483647 w 5947"/>
              <a:gd name="T9" fmla="*/ 2147483647 h 4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7" h="4191">
                <a:moveTo>
                  <a:pt x="5947" y="4174"/>
                </a:moveTo>
                <a:lnTo>
                  <a:pt x="5942" y="0"/>
                </a:lnTo>
                <a:cubicBezTo>
                  <a:pt x="3877" y="1882"/>
                  <a:pt x="1489" y="2235"/>
                  <a:pt x="0" y="2243"/>
                </a:cubicBezTo>
                <a:lnTo>
                  <a:pt x="0" y="4191"/>
                </a:lnTo>
                <a:lnTo>
                  <a:pt x="5947" y="4174"/>
                </a:lnTo>
                <a:close/>
              </a:path>
            </a:pathLst>
          </a:custGeom>
          <a:solidFill>
            <a:srgbClr val="002060"/>
          </a:solidFill>
          <a:ln>
            <a:noFill/>
          </a:ln>
          <a:extLst>
            <a:ext uri="{91240B29-F687-4f45-9708-019B960494DF}">
              <a14:hiddenLine xmlns:a14="http://schemas.microsoft.com/office/drawing/2010/main" xmlns="" w="76200">
                <a:solidFill>
                  <a:srgbClr val="000000"/>
                </a:solidFill>
                <a:round/>
                <a:headEnd/>
                <a:tailEnd/>
              </a14:hiddenLine>
            </a:ext>
          </a:extLst>
        </p:spPr>
        <p:txBody>
          <a:bodyPr/>
          <a:lstStyle/>
          <a:p>
            <a:endParaRPr lang="en-US"/>
          </a:p>
        </p:txBody>
      </p:sp>
      <p:sp>
        <p:nvSpPr>
          <p:cNvPr id="5128" name="Rectangle 8"/>
          <p:cNvSpPr>
            <a:spLocks noGrp="1" noChangeArrowheads="1"/>
          </p:cNvSpPr>
          <p:nvPr>
            <p:ph type="ctrTitle"/>
          </p:nvPr>
        </p:nvSpPr>
        <p:spPr>
          <a:xfrm>
            <a:off x="3048000" y="3657600"/>
            <a:ext cx="5791200" cy="1295400"/>
          </a:xfrm>
        </p:spPr>
        <p:txBody>
          <a:bodyPr anchor="b"/>
          <a:lstStyle>
            <a:lvl1pPr algn="r">
              <a:defRPr sz="3600">
                <a:solidFill>
                  <a:schemeClr val="bg1"/>
                </a:solidFill>
              </a:defRPr>
            </a:lvl1pPr>
          </a:lstStyle>
          <a:p>
            <a:r>
              <a:rPr lang="en-US"/>
              <a:t>Click to edit Master title style</a:t>
            </a:r>
          </a:p>
        </p:txBody>
      </p:sp>
      <p:sp>
        <p:nvSpPr>
          <p:cNvPr id="5129" name="Rectangle 9"/>
          <p:cNvSpPr>
            <a:spLocks noGrp="1" noChangeArrowheads="1"/>
          </p:cNvSpPr>
          <p:nvPr>
            <p:ph type="subTitle" idx="1"/>
          </p:nvPr>
        </p:nvSpPr>
        <p:spPr>
          <a:xfrm>
            <a:off x="3048000" y="4953000"/>
            <a:ext cx="5791200" cy="990600"/>
          </a:xfrm>
        </p:spPr>
        <p:txBody>
          <a:bodyPr/>
          <a:lstStyle>
            <a:lvl1pPr marL="0" indent="0" algn="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223658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ChangeArrowheads="1"/>
          </p:cNvSpPr>
          <p:nvPr userDrawn="1"/>
        </p:nvSpPr>
        <p:spPr bwMode="auto">
          <a:xfrm>
            <a:off x="1801813" y="0"/>
            <a:ext cx="7315200" cy="6858000"/>
          </a:xfrm>
          <a:prstGeom prst="rect">
            <a:avLst/>
          </a:prstGeom>
          <a:solidFill>
            <a:schemeClr val="bg1"/>
          </a:solidFill>
          <a:ln>
            <a:noFill/>
          </a:ln>
          <a:extLst/>
        </p:spPr>
        <p:txBody>
          <a:bodyPr wrap="none" anchor="ctr"/>
          <a:lstStyle/>
          <a:p>
            <a:endParaRPr lang="en-US"/>
          </a:p>
        </p:txBody>
      </p:sp>
      <p:sp>
        <p:nvSpPr>
          <p:cNvPr id="1028" name="Rectangle 4"/>
          <p:cNvSpPr>
            <a:spLocks noChangeArrowheads="1"/>
          </p:cNvSpPr>
          <p:nvPr/>
        </p:nvSpPr>
        <p:spPr bwMode="auto">
          <a:xfrm>
            <a:off x="0" y="6400800"/>
            <a:ext cx="9144000" cy="457200"/>
          </a:xfrm>
          <a:prstGeom prst="rect">
            <a:avLst/>
          </a:prstGeom>
          <a:solidFill>
            <a:srgbClr val="2159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29"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1" name="Line 9"/>
          <p:cNvSpPr>
            <a:spLocks noChangeShapeType="1"/>
          </p:cNvSpPr>
          <p:nvPr/>
        </p:nvSpPr>
        <p:spPr bwMode="auto">
          <a:xfrm flipV="1">
            <a:off x="1752600" y="1447800"/>
            <a:ext cx="0" cy="5105400"/>
          </a:xfrm>
          <a:prstGeom prst="line">
            <a:avLst/>
          </a:prstGeom>
          <a:noFill/>
          <a:ln w="76200">
            <a:solidFill>
              <a:srgbClr val="21590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3"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3" r:id="rId1"/>
    <p:sldLayoutId id="2147484985"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ChangeArrowheads="1"/>
          </p:cNvSpPr>
          <p:nvPr/>
        </p:nvSpPr>
        <p:spPr bwMode="auto">
          <a:xfrm>
            <a:off x="1801813" y="0"/>
            <a:ext cx="7315200" cy="6858000"/>
          </a:xfrm>
          <a:prstGeom prst="rect">
            <a:avLst/>
          </a:prstGeom>
          <a:solidFill>
            <a:schemeClr val="bg1"/>
          </a:solidFill>
          <a:ln>
            <a:noFill/>
          </a:ln>
          <a:extLst/>
        </p:spPr>
        <p:txBody>
          <a:bodyPr wrap="none" anchor="ctr"/>
          <a:lstStyle/>
          <a:p>
            <a:endParaRPr lang="en-US"/>
          </a:p>
        </p:txBody>
      </p:sp>
      <p:sp>
        <p:nvSpPr>
          <p:cNvPr id="3076" name="Rectangle 4"/>
          <p:cNvSpPr>
            <a:spLocks noChangeArrowheads="1"/>
          </p:cNvSpPr>
          <p:nvPr/>
        </p:nvSpPr>
        <p:spPr bwMode="auto">
          <a:xfrm>
            <a:off x="0" y="6400800"/>
            <a:ext cx="9144000" cy="457200"/>
          </a:xfrm>
          <a:prstGeom prst="rect">
            <a:avLst/>
          </a:prstGeom>
          <a:gradFill rotWithShape="1">
            <a:gsLst>
              <a:gs pos="0">
                <a:srgbClr val="BBE0E3"/>
              </a:gs>
              <a:gs pos="999">
                <a:srgbClr val="AB0000"/>
              </a:gs>
              <a:gs pos="100000">
                <a:srgbClr val="00009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9" name="Line 9"/>
          <p:cNvSpPr>
            <a:spLocks noChangeShapeType="1"/>
          </p:cNvSpPr>
          <p:nvPr/>
        </p:nvSpPr>
        <p:spPr bwMode="auto">
          <a:xfrm flipV="1">
            <a:off x="1752600" y="1447800"/>
            <a:ext cx="0" cy="5105400"/>
          </a:xfrm>
          <a:prstGeom prst="line">
            <a:avLst/>
          </a:prstGeom>
          <a:noFill/>
          <a:ln w="76200">
            <a:solidFill>
              <a:srgbClr val="8E093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1"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4" r:id="rId1"/>
    <p:sldLayoutId id="2147484986"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ChangeArrowheads="1"/>
          </p:cNvSpPr>
          <p:nvPr/>
        </p:nvSpPr>
        <p:spPr bwMode="auto">
          <a:xfrm>
            <a:off x="1801813" y="0"/>
            <a:ext cx="7315200" cy="6858000"/>
          </a:xfrm>
          <a:prstGeom prst="rect">
            <a:avLst/>
          </a:prstGeom>
          <a:solidFill>
            <a:srgbClr val="CDC5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4" name="Rectangle 4"/>
          <p:cNvSpPr>
            <a:spLocks noChangeArrowheads="1"/>
          </p:cNvSpPr>
          <p:nvPr/>
        </p:nvSpPr>
        <p:spPr bwMode="auto">
          <a:xfrm>
            <a:off x="0" y="6400800"/>
            <a:ext cx="9144000" cy="457200"/>
          </a:xfrm>
          <a:prstGeom prst="rect">
            <a:avLst/>
          </a:prstGeom>
          <a:solidFill>
            <a:srgbClr val="6943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5"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7" name="Line 9"/>
          <p:cNvSpPr>
            <a:spLocks noChangeShapeType="1"/>
          </p:cNvSpPr>
          <p:nvPr/>
        </p:nvSpPr>
        <p:spPr bwMode="auto">
          <a:xfrm flipV="1">
            <a:off x="1752600" y="1447800"/>
            <a:ext cx="0" cy="5105400"/>
          </a:xfrm>
          <a:prstGeom prst="line">
            <a:avLst/>
          </a:prstGeom>
          <a:noFill/>
          <a:ln w="76200">
            <a:solidFill>
              <a:srgbClr val="69432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8"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694320"/>
          </a:solidFill>
          <a:ln w="76200">
            <a:solidFill>
              <a:schemeClr val="bg1"/>
            </a:solidFill>
            <a:round/>
            <a:headEnd/>
            <a:tailEnd/>
          </a:ln>
        </p:spPr>
        <p:txBody>
          <a:bodyPr/>
          <a:lstStyle/>
          <a:p>
            <a:endParaRPr lang="en-US"/>
          </a:p>
        </p:txBody>
      </p:sp>
      <p:sp>
        <p:nvSpPr>
          <p:cNvPr id="5129"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5" r:id="rId1"/>
    <p:sldLayoutId id="2147484987"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ChangeArrowheads="1"/>
          </p:cNvSpPr>
          <p:nvPr/>
        </p:nvSpPr>
        <p:spPr bwMode="auto">
          <a:xfrm>
            <a:off x="1801813" y="0"/>
            <a:ext cx="7315200" cy="6858000"/>
          </a:xfrm>
          <a:prstGeom prst="rect">
            <a:avLst/>
          </a:prstGeom>
          <a:solidFill>
            <a:schemeClr val="bg1"/>
          </a:solidFill>
          <a:ln>
            <a:noFill/>
          </a:ln>
          <a:extLst/>
        </p:spPr>
        <p:txBody>
          <a:bodyPr wrap="none" anchor="ctr"/>
          <a:lstStyle/>
          <a:p>
            <a:endParaRPr lang="en-US"/>
          </a:p>
        </p:txBody>
      </p:sp>
      <p:sp>
        <p:nvSpPr>
          <p:cNvPr id="7172" name="Rectangle 4"/>
          <p:cNvSpPr>
            <a:spLocks noChangeArrowheads="1"/>
          </p:cNvSpPr>
          <p:nvPr/>
        </p:nvSpPr>
        <p:spPr bwMode="auto">
          <a:xfrm>
            <a:off x="0" y="6400800"/>
            <a:ext cx="9144000" cy="457200"/>
          </a:xfrm>
          <a:prstGeom prst="rect">
            <a:avLst/>
          </a:prstGeom>
          <a:blipFill dpi="0" rotWithShape="0">
            <a:blip r:embed="rId5"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3"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5" name="Line 9"/>
          <p:cNvSpPr>
            <a:spLocks noChangeShapeType="1"/>
          </p:cNvSpPr>
          <p:nvPr/>
        </p:nvSpPr>
        <p:spPr bwMode="auto">
          <a:xfrm flipV="1">
            <a:off x="1752600" y="1447800"/>
            <a:ext cx="0" cy="5105400"/>
          </a:xfrm>
          <a:prstGeom prst="line">
            <a:avLst/>
          </a:prstGeom>
          <a:noFill/>
          <a:ln w="762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7"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6" r:id="rId1"/>
    <p:sldLayoutId id="2147484988"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rgbClr val="3366FF"/>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ChangeArrowheads="1"/>
          </p:cNvSpPr>
          <p:nvPr/>
        </p:nvSpPr>
        <p:spPr bwMode="auto">
          <a:xfrm>
            <a:off x="1801813" y="0"/>
            <a:ext cx="7315200" cy="6858000"/>
          </a:xfrm>
          <a:prstGeom prst="rect">
            <a:avLst/>
          </a:prstGeom>
          <a:solidFill>
            <a:schemeClr val="bg1"/>
          </a:solidFill>
          <a:ln>
            <a:noFill/>
          </a:ln>
          <a:extLst/>
        </p:spPr>
        <p:txBody>
          <a:bodyPr wrap="none" anchor="ctr"/>
          <a:lstStyle/>
          <a:p>
            <a:endParaRPr lang="en-US"/>
          </a:p>
        </p:txBody>
      </p:sp>
      <p:sp>
        <p:nvSpPr>
          <p:cNvPr id="9220" name="Rectangle 4"/>
          <p:cNvSpPr>
            <a:spLocks noChangeArrowheads="1"/>
          </p:cNvSpPr>
          <p:nvPr/>
        </p:nvSpPr>
        <p:spPr bwMode="auto">
          <a:xfrm>
            <a:off x="0" y="6400800"/>
            <a:ext cx="9144000" cy="457200"/>
          </a:xfrm>
          <a:prstGeom prst="rect">
            <a:avLst/>
          </a:prstGeom>
          <a:solidFill>
            <a:srgbClr val="AB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221"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223" name="Line 9"/>
          <p:cNvSpPr>
            <a:spLocks noChangeShapeType="1"/>
          </p:cNvSpPr>
          <p:nvPr/>
        </p:nvSpPr>
        <p:spPr bwMode="auto">
          <a:xfrm flipV="1">
            <a:off x="1752600" y="1447800"/>
            <a:ext cx="0" cy="5105400"/>
          </a:xfrm>
          <a:prstGeom prst="line">
            <a:avLst/>
          </a:prstGeom>
          <a:noFill/>
          <a:ln w="76200">
            <a:solidFill>
              <a:srgbClr val="AB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7" r:id="rId1"/>
    <p:sldLayoutId id="2147484989"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Rectangle 3"/>
          <p:cNvSpPr>
            <a:spLocks noChangeArrowheads="1"/>
          </p:cNvSpPr>
          <p:nvPr/>
        </p:nvSpPr>
        <p:spPr bwMode="auto">
          <a:xfrm>
            <a:off x="1801813" y="0"/>
            <a:ext cx="7315200" cy="6858000"/>
          </a:xfrm>
          <a:prstGeom prst="rect">
            <a:avLst/>
          </a:prstGeom>
          <a:solidFill>
            <a:srgbClr val="CDC5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8" name="Rectangle 4"/>
          <p:cNvSpPr>
            <a:spLocks noChangeArrowheads="1"/>
          </p:cNvSpPr>
          <p:nvPr/>
        </p:nvSpPr>
        <p:spPr bwMode="auto">
          <a:xfrm>
            <a:off x="0" y="6400800"/>
            <a:ext cx="9144000" cy="457200"/>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9"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71" name="Line 9"/>
          <p:cNvSpPr>
            <a:spLocks noChangeShapeType="1"/>
          </p:cNvSpPr>
          <p:nvPr/>
        </p:nvSpPr>
        <p:spPr bwMode="auto">
          <a:xfrm flipV="1">
            <a:off x="1752600" y="1447800"/>
            <a:ext cx="0" cy="5105400"/>
          </a:xfrm>
          <a:prstGeom prst="line">
            <a:avLst/>
          </a:prstGeom>
          <a:noFill/>
          <a:ln w="76200">
            <a:solidFill>
              <a:srgbClr val="66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72"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660066"/>
          </a:solidFill>
          <a:ln w="76200">
            <a:solidFill>
              <a:schemeClr val="bg1"/>
            </a:solidFill>
            <a:round/>
            <a:headEnd/>
            <a:tailEnd/>
          </a:ln>
        </p:spPr>
        <p:txBody>
          <a:bodyPr/>
          <a:lstStyle/>
          <a:p>
            <a:endParaRPr lang="en-US"/>
          </a:p>
        </p:txBody>
      </p:sp>
      <p:sp>
        <p:nvSpPr>
          <p:cNvPr id="11273"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8" r:id="rId1"/>
    <p:sldLayoutId id="2147484990"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GB_Multicolored_plastic_pipes_2_sq"/>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371600" y="1752600"/>
            <a:ext cx="397827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ChangeArrowheads="1"/>
          </p:cNvSpPr>
          <p:nvPr/>
        </p:nvSpPr>
        <p:spPr bwMode="auto">
          <a:xfrm>
            <a:off x="1801813" y="0"/>
            <a:ext cx="7315200" cy="6858000"/>
          </a:xfrm>
          <a:prstGeom prst="rect">
            <a:avLst/>
          </a:prstGeom>
          <a:solidFill>
            <a:schemeClr val="bg1"/>
          </a:solidFill>
          <a:ln>
            <a:noFill/>
          </a:ln>
          <a:extLst/>
        </p:spPr>
        <p:txBody>
          <a:bodyPr wrap="none" anchor="ctr"/>
          <a:lstStyle/>
          <a:p>
            <a:endParaRPr lang="en-US"/>
          </a:p>
        </p:txBody>
      </p:sp>
      <p:sp>
        <p:nvSpPr>
          <p:cNvPr id="13316" name="Rectangle 4"/>
          <p:cNvSpPr>
            <a:spLocks noChangeArrowheads="1"/>
          </p:cNvSpPr>
          <p:nvPr/>
        </p:nvSpPr>
        <p:spPr bwMode="auto">
          <a:xfrm>
            <a:off x="0" y="6400800"/>
            <a:ext cx="9144000" cy="457200"/>
          </a:xfrm>
          <a:prstGeom prst="rect">
            <a:avLst/>
          </a:prstGeom>
          <a:solidFill>
            <a:srgbClr val="2222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317" name="Rectangle 6"/>
          <p:cNvSpPr>
            <a:spLocks noGrp="1" noChangeArrowheads="1"/>
          </p:cNvSpPr>
          <p:nvPr>
            <p:ph type="body" idx="1"/>
          </p:nvPr>
        </p:nvSpPr>
        <p:spPr bwMode="auto">
          <a:xfrm>
            <a:off x="2438400" y="18288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8"/>
          <p:cNvSpPr>
            <a:spLocks noChangeArrowheads="1"/>
          </p:cNvSpPr>
          <p:nvPr/>
        </p:nvSpPr>
        <p:spPr bwMode="auto">
          <a:xfrm rot="10800000">
            <a:off x="-533400" y="1371600"/>
            <a:ext cx="2286000" cy="2819400"/>
          </a:xfrm>
          <a:prstGeom prst="rect">
            <a:avLst/>
          </a:prstGeom>
          <a:gradFill rotWithShape="1">
            <a:gsLst>
              <a:gs pos="0">
                <a:schemeClr val="bg1">
                  <a:alpha val="0"/>
                </a:schemeClr>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05" name="Line 9"/>
          <p:cNvSpPr>
            <a:spLocks noChangeShapeType="1"/>
          </p:cNvSpPr>
          <p:nvPr/>
        </p:nvSpPr>
        <p:spPr bwMode="auto">
          <a:xfrm flipV="1">
            <a:off x="1752600" y="1447800"/>
            <a:ext cx="0" cy="5105400"/>
          </a:xfrm>
          <a:prstGeom prst="line">
            <a:avLst/>
          </a:prstGeom>
          <a:noFill/>
          <a:ln w="76200">
            <a:solidFill>
              <a:schemeClr val="accent6">
                <a:lumMod val="75000"/>
              </a:schemeClr>
            </a:solidFill>
            <a:round/>
            <a:headEnd/>
            <a:tailEnd/>
          </a:ln>
          <a:effectLst/>
        </p:spPr>
        <p:txBody>
          <a:bodyPr/>
          <a:lstStyle/>
          <a:p>
            <a:pPr>
              <a:defRPr/>
            </a:pPr>
            <a:endParaRPr lang="en-US">
              <a:ea typeface="+mn-ea"/>
              <a:cs typeface="+mn-cs"/>
            </a:endParaRPr>
          </a:p>
        </p:txBody>
      </p:sp>
      <p:sp>
        <p:nvSpPr>
          <p:cNvPr id="13321" name="Rectangle 5"/>
          <p:cNvSpPr>
            <a:spLocks noGrp="1" noChangeArrowheads="1"/>
          </p:cNvSpPr>
          <p:nvPr>
            <p:ph type="title"/>
          </p:nvPr>
        </p:nvSpPr>
        <p:spPr bwMode="auto">
          <a:xfrm>
            <a:off x="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999" r:id="rId1"/>
    <p:sldLayoutId id="2147484991"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defRPr sz="1400">
          <a:solidFill>
            <a:schemeClr val="tx1"/>
          </a:solidFill>
          <a:latin typeface="+mn-lt"/>
          <a:ea typeface="ＭＳ Ｐゴシック" charset="0"/>
        </a:defRPr>
      </a:lvl4pPr>
      <a:lvl5pPr marL="2057400" indent="-228600" algn="l" rtl="0" eaLnBrk="0" fontAlgn="base" hangingPunct="0">
        <a:spcBef>
          <a:spcPct val="20000"/>
        </a:spcBef>
        <a:spcAft>
          <a:spcPct val="0"/>
        </a:spcAft>
        <a:defRPr sz="1200">
          <a:solidFill>
            <a:schemeClr val="tx1"/>
          </a:solidFill>
          <a:latin typeface="+mn-lt"/>
          <a:ea typeface="ＭＳ Ｐゴシック" charset="0"/>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8.xml"/><Relationship Id="rId5" Type="http://schemas.openxmlformats.org/officeDocument/2006/relationships/image" Target="../media/image59.jpeg"/><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60.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2.xml"/><Relationship Id="rId1" Type="http://schemas.openxmlformats.org/officeDocument/2006/relationships/slideLayout" Target="../slideLayouts/slideLayout8.xml"/><Relationship Id="rId5" Type="http://schemas.openxmlformats.org/officeDocument/2006/relationships/image" Target="../media/image65.jpeg"/><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67.jpeg"/><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67.jpeg"/><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ctrTitle"/>
          </p:nvPr>
        </p:nvSpPr>
        <p:spPr>
          <a:xfrm>
            <a:off x="609600" y="4038600"/>
            <a:ext cx="8153400" cy="1752600"/>
          </a:xfrm>
        </p:spPr>
        <p:txBody>
          <a:bodyPr/>
          <a:lstStyle/>
          <a:p>
            <a:pPr algn="ctr" eaLnBrk="1" hangingPunct="1"/>
            <a:r>
              <a:rPr lang="en-US" dirty="0" smtClean="0">
                <a:latin typeface="Arial Rounded MT Bold" charset="0"/>
              </a:rPr>
              <a:t>Green Building Plumbing and Mechanical Technologies </a:t>
            </a:r>
            <a:br>
              <a:rPr lang="en-US" dirty="0" smtClean="0">
                <a:latin typeface="Arial Rounded MT Bold" charset="0"/>
              </a:rPr>
            </a:br>
            <a:endParaRPr lang="en-US" dirty="0">
              <a:latin typeface="Arial Rounded MT Bold" charset="0"/>
            </a:endParaRPr>
          </a:p>
        </p:txBody>
      </p:sp>
      <p:sp>
        <p:nvSpPr>
          <p:cNvPr id="92162" name="Subtitle 2"/>
          <p:cNvSpPr>
            <a:spLocks noGrp="1"/>
          </p:cNvSpPr>
          <p:nvPr>
            <p:ph type="subTitle" idx="1"/>
          </p:nvPr>
        </p:nvSpPr>
        <p:spPr>
          <a:xfrm>
            <a:off x="0" y="5791200"/>
            <a:ext cx="8458200" cy="609600"/>
          </a:xfrm>
        </p:spPr>
        <p:txBody>
          <a:bodyPr/>
          <a:lstStyle/>
          <a:p>
            <a:pPr eaLnBrk="1" hangingPunct="1"/>
            <a:r>
              <a:rPr lang="en-US" sz="1200" dirty="0" smtClean="0">
                <a:latin typeface="Arial Rounded MT Bold" charset="0"/>
              </a:rPr>
              <a:t>Mike </a:t>
            </a:r>
            <a:r>
              <a:rPr lang="en-US" sz="1200" dirty="0">
                <a:latin typeface="Arial Rounded MT Bold" charset="0"/>
              </a:rPr>
              <a:t>Cudahy, </a:t>
            </a:r>
            <a:r>
              <a:rPr lang="en-US" sz="1200" dirty="0" smtClean="0">
                <a:latin typeface="Arial Rounded MT Bold" charset="0"/>
              </a:rPr>
              <a:t>Presenter</a:t>
            </a:r>
            <a:endParaRPr lang="en-US" sz="1200" dirty="0">
              <a:latin typeface="Arial Rounded MT Bold" charset="0"/>
            </a:endParaRPr>
          </a:p>
          <a:p>
            <a:pPr eaLnBrk="1" hangingPunct="1"/>
            <a:endParaRPr lang="en-US" dirty="0">
              <a:latin typeface="Arial Rounded MT Bold" charset="0"/>
            </a:endParaRPr>
          </a:p>
        </p:txBody>
      </p:sp>
      <p:pic>
        <p:nvPicPr>
          <p:cNvPr id="92163" name="Picture 4" descr="ppef"/>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057400" y="609600"/>
            <a:ext cx="49260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4" name="Picture 6"/>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81000" y="5791200"/>
            <a:ext cx="1177925"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VC_DWV_dirt_multipl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28800" y="-381000"/>
            <a:ext cx="9640888" cy="681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pic>
        <p:nvPicPr>
          <p:cNvPr id="139267" name="Picture 6" descr="Showerhead"/>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791200" y="2590800"/>
            <a:ext cx="234315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65" name="Title 1"/>
          <p:cNvSpPr>
            <a:spLocks noGrp="1"/>
          </p:cNvSpPr>
          <p:nvPr>
            <p:ph type="title"/>
          </p:nvPr>
        </p:nvSpPr>
        <p:spPr/>
        <p:txBody>
          <a:bodyPr/>
          <a:lstStyle/>
          <a:p>
            <a:r>
              <a:rPr lang="en-US" dirty="0" smtClean="0">
                <a:latin typeface="Arial Rounded MT Bold" charset="0"/>
              </a:rPr>
              <a:t>Water Conservation Systems </a:t>
            </a:r>
            <a:endParaRPr lang="en-US" dirty="0">
              <a:latin typeface="Arial Rounded MT Bold" charset="0"/>
            </a:endParaRPr>
          </a:p>
        </p:txBody>
      </p:sp>
      <p:pic>
        <p:nvPicPr>
          <p:cNvPr id="4" name="Picture 3" descr="Large_PVC_running_water (3).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048000" y="2590800"/>
            <a:ext cx="2238314" cy="3127248"/>
          </a:xfrm>
          <a:prstGeom prst="rect">
            <a:avLst/>
          </a:prstGeom>
        </p:spPr>
      </p:pic>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13138005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descr="GB_Perf_PVC_D3034_pipe_sq_new"/>
          <p:cNvPicPr>
            <a:picLocks noGrp="1" noChangeAspect="1" noChangeArrowheads="1"/>
          </p:cNvPicPr>
          <p:nvPr>
            <p:ph idx="1"/>
          </p:nvPr>
        </p:nvPicPr>
        <p:blipFill>
          <a:blip r:embed="rId3" cstate="screen">
            <a:extLst>
              <a:ext uri="{28A0092B-C50C-407E-A947-70E740481C1C}">
                <a14:useLocalDpi xmlns:a14="http://schemas.microsoft.com/office/drawing/2010/main" xmlns=""/>
              </a:ext>
            </a:extLst>
          </a:blip>
          <a:srcRect l="-23012" r="-23012"/>
          <a:stretch>
            <a:fillRect/>
          </a:stretch>
        </p:blipFill>
        <p:spPr>
          <a:xfrm>
            <a:off x="3657600" y="1676400"/>
            <a:ext cx="3905591" cy="2743200"/>
          </a:xfrm>
          <a:noFill/>
        </p:spPr>
      </p:pic>
      <p:pic>
        <p:nvPicPr>
          <p:cNvPr id="139267" name="Picture 6" descr="Showerhead"/>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828800" y="1295400"/>
            <a:ext cx="234315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39265" name="Title 1"/>
          <p:cNvSpPr>
            <a:spLocks noGrp="1"/>
          </p:cNvSpPr>
          <p:nvPr>
            <p:ph type="title"/>
          </p:nvPr>
        </p:nvSpPr>
        <p:spPr/>
        <p:txBody>
          <a:bodyPr/>
          <a:lstStyle/>
          <a:p>
            <a:r>
              <a:rPr lang="en-US">
                <a:latin typeface="Arial Rounded MT Bold" charset="0"/>
              </a:rPr>
              <a:t>Gray Water Reuse Systems </a:t>
            </a:r>
          </a:p>
        </p:txBody>
      </p:sp>
      <p:pic>
        <p:nvPicPr>
          <p:cNvPr id="139268" name="Picture 1" descr="IMG_5265.JPG"/>
          <p:cNvPicPr>
            <a:picLocks noChangeAspect="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7178931" y="1447800"/>
            <a:ext cx="1966912" cy="304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209800" y="4648200"/>
            <a:ext cx="6324600" cy="1754327"/>
          </a:xfrm>
          <a:prstGeom prst="rect">
            <a:avLst/>
          </a:prstGeom>
          <a:noFill/>
        </p:spPr>
        <p:txBody>
          <a:bodyPr wrap="square" rtlCol="0">
            <a:spAutoFit/>
          </a:bodyPr>
          <a:lstStyle/>
          <a:p>
            <a:r>
              <a:rPr lang="en-US" b="1" dirty="0" smtClean="0">
                <a:latin typeface="+mn-lt"/>
              </a:rPr>
              <a:t>The EPA </a:t>
            </a:r>
            <a:r>
              <a:rPr lang="en-US" b="1" dirty="0" err="1" smtClean="0">
                <a:latin typeface="+mn-lt"/>
              </a:rPr>
              <a:t>WaterSense</a:t>
            </a:r>
            <a:r>
              <a:rPr lang="en-US" b="1" dirty="0" smtClean="0">
                <a:latin typeface="+mn-lt"/>
              </a:rPr>
              <a:t> program report indicates that the average US family of four uses about 400 gallons a day.</a:t>
            </a:r>
          </a:p>
          <a:p>
            <a:endParaRPr lang="en-US" b="1" dirty="0" smtClean="0">
              <a:latin typeface="+mn-lt"/>
            </a:endParaRPr>
          </a:p>
          <a:p>
            <a:r>
              <a:rPr lang="en-US" b="1" dirty="0" smtClean="0">
                <a:latin typeface="+mn-lt"/>
              </a:rPr>
              <a:t>7 </a:t>
            </a:r>
            <a:r>
              <a:rPr lang="en-US" b="1" dirty="0">
                <a:latin typeface="+mn-lt"/>
              </a:rPr>
              <a:t>to 8% of the energy used in the US is used for the treatment and transportation of potable water. </a:t>
            </a:r>
          </a:p>
          <a:p>
            <a:endParaRPr lang="en-US" dirty="0"/>
          </a:p>
        </p:txBody>
      </p:sp>
      <p:sp>
        <p:nvSpPr>
          <p:cNvPr id="8"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9"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41313" name="Title 1"/>
          <p:cNvSpPr>
            <a:spLocks noGrp="1"/>
          </p:cNvSpPr>
          <p:nvPr>
            <p:ph type="title"/>
          </p:nvPr>
        </p:nvSpPr>
        <p:spPr/>
        <p:txBody>
          <a:bodyPr/>
          <a:lstStyle/>
          <a:p>
            <a:r>
              <a:rPr lang="en-US">
                <a:latin typeface="Arial Rounded MT Bold" charset="0"/>
              </a:rPr>
              <a:t>Gray Water Reuse Systems </a:t>
            </a:r>
          </a:p>
        </p:txBody>
      </p:sp>
      <p:sp>
        <p:nvSpPr>
          <p:cNvPr id="141314" name="Content Placeholder 2"/>
          <p:cNvSpPr>
            <a:spLocks noGrp="1"/>
          </p:cNvSpPr>
          <p:nvPr>
            <p:ph idx="1"/>
          </p:nvPr>
        </p:nvSpPr>
        <p:spPr/>
        <p:txBody>
          <a:bodyPr/>
          <a:lstStyle/>
          <a:p>
            <a:r>
              <a:rPr lang="en-US" dirty="0" smtClean="0">
                <a:latin typeface="Arial Rounded MT Bold" charset="0"/>
              </a:rPr>
              <a:t>Reuse </a:t>
            </a:r>
            <a:r>
              <a:rPr lang="en-US" dirty="0">
                <a:latin typeface="Arial Rounded MT Bold" charset="0"/>
              </a:rPr>
              <a:t>of selected potable water waste:</a:t>
            </a:r>
          </a:p>
          <a:p>
            <a:pPr>
              <a:buFont typeface="Arial"/>
              <a:buChar char="•"/>
            </a:pPr>
            <a:r>
              <a:rPr lang="en-US" dirty="0" smtClean="0">
                <a:latin typeface="Arial Rounded MT Bold" charset="0"/>
              </a:rPr>
              <a:t>Showers</a:t>
            </a:r>
            <a:r>
              <a:rPr lang="en-US" dirty="0">
                <a:latin typeface="Arial Rounded MT Bold" charset="0"/>
              </a:rPr>
              <a:t>, </a:t>
            </a:r>
            <a:endParaRPr lang="en-US" dirty="0" smtClean="0">
              <a:latin typeface="Arial Rounded MT Bold" charset="0"/>
            </a:endParaRPr>
          </a:p>
          <a:p>
            <a:pPr>
              <a:buFont typeface="Arial"/>
              <a:buChar char="•"/>
            </a:pPr>
            <a:r>
              <a:rPr lang="en-US" dirty="0" smtClean="0">
                <a:latin typeface="Arial Rounded MT Bold" charset="0"/>
              </a:rPr>
              <a:t>Clothes </a:t>
            </a:r>
            <a:r>
              <a:rPr lang="en-US" dirty="0">
                <a:latin typeface="Arial Rounded MT Bold" charset="0"/>
              </a:rPr>
              <a:t>Washers, </a:t>
            </a:r>
            <a:endParaRPr lang="en-US" dirty="0" smtClean="0">
              <a:latin typeface="Arial Rounded MT Bold" charset="0"/>
            </a:endParaRPr>
          </a:p>
          <a:p>
            <a:pPr>
              <a:buFont typeface="Arial"/>
              <a:buChar char="•"/>
            </a:pPr>
            <a:r>
              <a:rPr lang="en-US" dirty="0" smtClean="0">
                <a:latin typeface="Arial Rounded MT Bold" charset="0"/>
              </a:rPr>
              <a:t>Lavatory (bathroom) </a:t>
            </a:r>
            <a:r>
              <a:rPr lang="en-US" dirty="0">
                <a:latin typeface="Arial Rounded MT Bold" charset="0"/>
              </a:rPr>
              <a:t>Sinks, </a:t>
            </a:r>
            <a:endParaRPr lang="en-US" dirty="0" smtClean="0">
              <a:latin typeface="Arial Rounded MT Bold" charset="0"/>
            </a:endParaRPr>
          </a:p>
          <a:p>
            <a:pPr>
              <a:buFont typeface="Arial"/>
              <a:buChar char="•"/>
            </a:pPr>
            <a:r>
              <a:rPr lang="en-US" dirty="0" smtClean="0">
                <a:latin typeface="Arial Rounded MT Bold" charset="0"/>
              </a:rPr>
              <a:t>Laundry Sinks.</a:t>
            </a:r>
            <a:endParaRPr lang="en-US" dirty="0">
              <a:latin typeface="Arial Rounded MT Bold" charset="0"/>
            </a:endParaRPr>
          </a:p>
          <a:p>
            <a:pPr algn="ctr"/>
            <a:endParaRPr lang="en-US" dirty="0">
              <a:latin typeface="Arial Rounded MT Bold" charset="0"/>
            </a:endParaRPr>
          </a:p>
          <a:p>
            <a:r>
              <a:rPr lang="en-US" dirty="0">
                <a:latin typeface="Arial Rounded MT Bold" charset="0"/>
              </a:rPr>
              <a:t>	Every house already has “</a:t>
            </a:r>
            <a:r>
              <a:rPr lang="en-US" altLang="ja-JP" dirty="0" smtClean="0">
                <a:latin typeface="Arial Rounded MT Bold" charset="0"/>
              </a:rPr>
              <a:t>gray water </a:t>
            </a:r>
            <a:r>
              <a:rPr lang="en-US" altLang="ja-JP" dirty="0">
                <a:latin typeface="Arial Rounded MT Bold" charset="0"/>
              </a:rPr>
              <a:t>and </a:t>
            </a:r>
            <a:r>
              <a:rPr lang="en-US" altLang="ja-JP" dirty="0" smtClean="0">
                <a:latin typeface="Arial Rounded MT Bold" charset="0"/>
              </a:rPr>
              <a:t>black water</a:t>
            </a:r>
            <a:r>
              <a:rPr lang="en-US" dirty="0">
                <a:latin typeface="Arial Rounded MT Bold" charset="0"/>
              </a:rPr>
              <a:t>”</a:t>
            </a:r>
            <a:r>
              <a:rPr lang="en-US" altLang="ja-JP" dirty="0">
                <a:latin typeface="Arial Rounded MT Bold" charset="0"/>
              </a:rPr>
              <a:t>  - we just don</a:t>
            </a:r>
            <a:r>
              <a:rPr lang="en-US" dirty="0">
                <a:latin typeface="Arial Rounded MT Bold" charset="0"/>
              </a:rPr>
              <a:t>’</a:t>
            </a:r>
            <a:r>
              <a:rPr lang="en-US" altLang="ja-JP" dirty="0">
                <a:latin typeface="Arial Rounded MT Bold" charset="0"/>
              </a:rPr>
              <a:t>t pipe and </a:t>
            </a:r>
            <a:r>
              <a:rPr lang="en-US" altLang="ja-JP" dirty="0" smtClean="0">
                <a:latin typeface="Arial Rounded MT Bold" charset="0"/>
              </a:rPr>
              <a:t>reuse </a:t>
            </a:r>
            <a:r>
              <a:rPr lang="en-US" altLang="ja-JP" dirty="0">
                <a:latin typeface="Arial Rounded MT Bold" charset="0"/>
              </a:rPr>
              <a:t>it</a:t>
            </a:r>
            <a:r>
              <a:rPr lang="en-US" altLang="ja-JP" dirty="0" smtClean="0">
                <a:latin typeface="Arial Rounded MT Bold" charset="0"/>
              </a:rPr>
              <a:t>.</a:t>
            </a:r>
            <a:endParaRPr lang="en-US" altLang="ja-JP" dirty="0">
              <a:latin typeface="Arial Rounded MT Bold" charset="0"/>
            </a:endParaRP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43361" name="Title 1"/>
          <p:cNvSpPr>
            <a:spLocks noGrp="1"/>
          </p:cNvSpPr>
          <p:nvPr>
            <p:ph type="title"/>
          </p:nvPr>
        </p:nvSpPr>
        <p:spPr/>
        <p:txBody>
          <a:bodyPr/>
          <a:lstStyle/>
          <a:p>
            <a:r>
              <a:rPr lang="en-US">
                <a:latin typeface="Arial Rounded MT Bold" charset="0"/>
              </a:rPr>
              <a:t>Gray Water Reuse Systems </a:t>
            </a:r>
          </a:p>
        </p:txBody>
      </p:sp>
      <p:graphicFrame>
        <p:nvGraphicFramePr>
          <p:cNvPr id="143362" name="Object 5"/>
          <p:cNvGraphicFramePr>
            <a:graphicFrameLocks noChangeAspect="1"/>
          </p:cNvGraphicFramePr>
          <p:nvPr>
            <p:extLst>
              <p:ext uri="{D42A27DB-BD31-4B8C-83A1-F6EECF244321}">
                <p14:modId xmlns:p14="http://schemas.microsoft.com/office/powerpoint/2010/main" xmlns="" val="3844970031"/>
              </p:ext>
            </p:extLst>
          </p:nvPr>
        </p:nvGraphicFramePr>
        <p:xfrm>
          <a:off x="0" y="990600"/>
          <a:ext cx="10318750" cy="5375275"/>
        </p:xfrm>
        <a:graphic>
          <a:graphicData uri="http://schemas.openxmlformats.org/presentationml/2006/ole">
            <p:oleObj spid="_x0000_s143435" name="Chart" r:id="rId4" imgW="9654840" imgH="5028480" progId="Excel.Sheet.8">
              <p:embed/>
            </p:oleObj>
          </a:graphicData>
        </a:graphic>
      </p:graphicFrame>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45409" name="Title 1"/>
          <p:cNvSpPr>
            <a:spLocks noGrp="1"/>
          </p:cNvSpPr>
          <p:nvPr>
            <p:ph type="title"/>
          </p:nvPr>
        </p:nvSpPr>
        <p:spPr/>
        <p:txBody>
          <a:bodyPr/>
          <a:lstStyle/>
          <a:p>
            <a:r>
              <a:rPr lang="en-US">
                <a:latin typeface="Arial Rounded MT Bold" charset="0"/>
              </a:rPr>
              <a:t>Gray Water Reuse Systems </a:t>
            </a:r>
          </a:p>
        </p:txBody>
      </p:sp>
      <p:sp>
        <p:nvSpPr>
          <p:cNvPr id="145410" name="Content Placeholder 2"/>
          <p:cNvSpPr>
            <a:spLocks noGrp="1"/>
          </p:cNvSpPr>
          <p:nvPr>
            <p:ph idx="1"/>
          </p:nvPr>
        </p:nvSpPr>
        <p:spPr/>
        <p:txBody>
          <a:bodyPr/>
          <a:lstStyle/>
          <a:p>
            <a:r>
              <a:rPr lang="en-US" dirty="0" smtClean="0">
                <a:latin typeface="Arial Rounded MT Bold" charset="0"/>
              </a:rPr>
              <a:t>	Gray water reuse can </a:t>
            </a:r>
            <a:r>
              <a:rPr lang="en-US" dirty="0">
                <a:latin typeface="Arial Rounded MT Bold" charset="0"/>
              </a:rPr>
              <a:t>be very simple, </a:t>
            </a:r>
            <a:r>
              <a:rPr lang="en-US" dirty="0" smtClean="0">
                <a:latin typeface="Arial Rounded MT Bold" charset="0"/>
              </a:rPr>
              <a:t>or complex</a:t>
            </a:r>
            <a:r>
              <a:rPr lang="en-US" dirty="0">
                <a:latin typeface="Arial Rounded MT Bold" charset="0"/>
              </a:rPr>
              <a:t> </a:t>
            </a:r>
            <a:r>
              <a:rPr lang="en-US" dirty="0" smtClean="0">
                <a:latin typeface="Arial Rounded MT Bold" charset="0"/>
              </a:rPr>
              <a:t>designed and engineered systems.</a:t>
            </a:r>
            <a:endParaRPr lang="en-US" dirty="0">
              <a:latin typeface="Arial Rounded MT Bold" charset="0"/>
            </a:endParaRPr>
          </a:p>
          <a:p>
            <a:endParaRPr lang="en-US" dirty="0">
              <a:latin typeface="Arial Rounded MT Bold" charset="0"/>
            </a:endParaRPr>
          </a:p>
          <a:p>
            <a:pPr lvl="1"/>
            <a:r>
              <a:rPr lang="en-US" dirty="0">
                <a:latin typeface="Arial Rounded MT Bold" charset="0"/>
              </a:rPr>
              <a:t>Clothes </a:t>
            </a:r>
            <a:r>
              <a:rPr lang="en-US" dirty="0" smtClean="0">
                <a:latin typeface="Arial Rounded MT Bold" charset="0"/>
              </a:rPr>
              <a:t>Washer and/or </a:t>
            </a:r>
            <a:r>
              <a:rPr lang="en-US" dirty="0">
                <a:latin typeface="Arial Rounded MT Bold" charset="0"/>
              </a:rPr>
              <a:t>Shower to Irrigation</a:t>
            </a:r>
          </a:p>
          <a:p>
            <a:pPr lvl="1"/>
            <a:endParaRPr lang="en-US" dirty="0">
              <a:latin typeface="Arial Rounded MT Bold" charset="0"/>
            </a:endParaRPr>
          </a:p>
          <a:p>
            <a:pPr lvl="1"/>
            <a:r>
              <a:rPr lang="en-US" dirty="0" smtClean="0">
                <a:latin typeface="Arial Rounded MT Bold" charset="0"/>
              </a:rPr>
              <a:t>Lavatory </a:t>
            </a:r>
            <a:r>
              <a:rPr lang="en-US" dirty="0">
                <a:latin typeface="Arial Rounded MT Bold" charset="0"/>
              </a:rPr>
              <a:t>Sink to Water Closet Flush</a:t>
            </a:r>
          </a:p>
          <a:p>
            <a:pPr lvl="1"/>
            <a:endParaRPr lang="en-US" dirty="0">
              <a:latin typeface="Arial Rounded MT Bold" charset="0"/>
            </a:endParaRPr>
          </a:p>
          <a:p>
            <a:pPr lvl="1"/>
            <a:r>
              <a:rPr lang="en-US" dirty="0" smtClean="0">
                <a:latin typeface="Arial Rounded MT Bold" charset="0"/>
              </a:rPr>
              <a:t>Gray water to a </a:t>
            </a:r>
            <a:r>
              <a:rPr lang="en-US" dirty="0">
                <a:latin typeface="Arial Rounded MT Bold" charset="0"/>
              </a:rPr>
              <a:t>Cistern and Subsurface Irrigation</a:t>
            </a:r>
          </a:p>
          <a:p>
            <a:pPr lvl="1"/>
            <a:endParaRPr lang="en-US" dirty="0">
              <a:latin typeface="Arial Rounded MT Bold" charset="0"/>
            </a:endParaRPr>
          </a:p>
          <a:p>
            <a:pPr lvl="1"/>
            <a:r>
              <a:rPr lang="en-US" dirty="0">
                <a:latin typeface="Arial Rounded MT Bold" charset="0"/>
              </a:rPr>
              <a:t>Gray water to Full Treatment and Multiple Uses </a:t>
            </a:r>
          </a:p>
          <a:p>
            <a:pPr lvl="1"/>
            <a:endParaRPr lang="en-US" dirty="0">
              <a:latin typeface="Arial Rounded MT Bold" charset="0"/>
            </a:endParaRPr>
          </a:p>
          <a:p>
            <a:pPr lvl="1"/>
            <a:endParaRPr lang="en-US" dirty="0">
              <a:latin typeface="Arial Rounded MT Bold" charset="0"/>
            </a:endParaRP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47457" name="Title 1"/>
          <p:cNvSpPr>
            <a:spLocks noGrp="1"/>
          </p:cNvSpPr>
          <p:nvPr>
            <p:ph type="title"/>
          </p:nvPr>
        </p:nvSpPr>
        <p:spPr/>
        <p:txBody>
          <a:bodyPr/>
          <a:lstStyle/>
          <a:p>
            <a:r>
              <a:rPr lang="en-US">
                <a:latin typeface="Arial Rounded MT Bold" charset="0"/>
              </a:rPr>
              <a:t>Gray Water Reuse Systems </a:t>
            </a:r>
          </a:p>
        </p:txBody>
      </p:sp>
      <p:sp>
        <p:nvSpPr>
          <p:cNvPr id="147458" name="Content Placeholder 2"/>
          <p:cNvSpPr>
            <a:spLocks noGrp="1"/>
          </p:cNvSpPr>
          <p:nvPr>
            <p:ph idx="1"/>
          </p:nvPr>
        </p:nvSpPr>
        <p:spPr>
          <a:xfrm>
            <a:off x="2438400" y="2209800"/>
            <a:ext cx="6400800" cy="4114800"/>
          </a:xfrm>
        </p:spPr>
        <p:txBody>
          <a:bodyPr/>
          <a:lstStyle/>
          <a:p>
            <a:r>
              <a:rPr lang="en-US" dirty="0">
                <a:latin typeface="Arial Rounded MT Bold" charset="0"/>
              </a:rPr>
              <a:t>	</a:t>
            </a:r>
            <a:r>
              <a:rPr lang="en-US" sz="2000" dirty="0">
                <a:latin typeface="Arial Rounded MT Bold" charset="0"/>
              </a:rPr>
              <a:t>Use of gray water can conserve 30-40% of </a:t>
            </a:r>
            <a:r>
              <a:rPr lang="en-US" sz="2000" dirty="0" smtClean="0">
                <a:latin typeface="Arial Rounded MT Bold" charset="0"/>
              </a:rPr>
              <a:t>water, about </a:t>
            </a:r>
            <a:r>
              <a:rPr lang="en-US" sz="2000" dirty="0">
                <a:latin typeface="Arial Rounded MT Bold" charset="0"/>
              </a:rPr>
              <a:t>39 GPD</a:t>
            </a:r>
            <a:r>
              <a:rPr lang="en-US" sz="2000" dirty="0" smtClean="0">
                <a:latin typeface="Arial Rounded MT Bold" charset="0"/>
              </a:rPr>
              <a:t>/person, and reduce the quantity discharged to the sewer. </a:t>
            </a:r>
          </a:p>
          <a:p>
            <a:endParaRPr lang="en-US" sz="2000" dirty="0">
              <a:latin typeface="Arial Rounded MT Bold" charset="0"/>
            </a:endParaRPr>
          </a:p>
          <a:p>
            <a:r>
              <a:rPr lang="en-US" sz="2000" dirty="0" smtClean="0">
                <a:latin typeface="Arial Rounded MT Bold" charset="0"/>
              </a:rPr>
              <a:t>	Reduce potable water consumption</a:t>
            </a:r>
          </a:p>
          <a:p>
            <a:endParaRPr lang="en-US" sz="2000" dirty="0" smtClean="0">
              <a:latin typeface="Arial Rounded MT Bold" charset="0"/>
            </a:endParaRPr>
          </a:p>
          <a:p>
            <a:r>
              <a:rPr lang="en-US" sz="2000" dirty="0">
                <a:latin typeface="Arial Rounded MT Bold" charset="0"/>
              </a:rPr>
              <a:t>	</a:t>
            </a:r>
            <a:r>
              <a:rPr lang="en-US" sz="2000" dirty="0" smtClean="0">
                <a:latin typeface="Arial Rounded MT Bold" charset="0"/>
              </a:rPr>
              <a:t>Potentially reduce sewer fees</a:t>
            </a:r>
          </a:p>
          <a:p>
            <a:endParaRPr lang="en-US" sz="2000" dirty="0" smtClean="0">
              <a:latin typeface="Arial Rounded MT Bold" charset="0"/>
            </a:endParaRPr>
          </a:p>
          <a:p>
            <a:endParaRPr lang="en-US" sz="2000" dirty="0" smtClean="0">
              <a:latin typeface="Arial Rounded MT Bold" charset="0"/>
            </a:endParaRPr>
          </a:p>
          <a:p>
            <a:endParaRPr lang="en-US" sz="2000" dirty="0" smtClean="0">
              <a:latin typeface="Arial Rounded MT Bold" charset="0"/>
            </a:endParaRPr>
          </a:p>
          <a:p>
            <a:r>
              <a:rPr lang="en-US" sz="2000" dirty="0">
                <a:latin typeface="Arial Rounded MT Bold" charset="0"/>
              </a:rPr>
              <a:t>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531" name="Picture 4" descr="PVC_DWV_dirt_multiple"/>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42863"/>
            <a:ext cx="9640888" cy="681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6" name="Title 1"/>
          <p:cNvSpPr txBox="1">
            <a:spLocks/>
          </p:cNvSpPr>
          <p:nvPr/>
        </p:nvSpPr>
        <p:spPr bwMode="auto">
          <a:xfrm>
            <a:off x="152400" y="3048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dirty="0" smtClean="0">
                <a:latin typeface="Arial Rounded MT Bold" charset="0"/>
              </a:rPr>
              <a:t>Gray Water Reuse Systems </a:t>
            </a:r>
            <a:endParaRPr lang="en-US"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Content Placeholder 1"/>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a:xfrm>
            <a:off x="1828800" y="1219200"/>
            <a:ext cx="7377194" cy="5181600"/>
          </a:xfrm>
        </p:spPr>
      </p:pic>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53601" name="Title 1"/>
          <p:cNvSpPr>
            <a:spLocks noGrp="1"/>
          </p:cNvSpPr>
          <p:nvPr>
            <p:ph type="title"/>
          </p:nvPr>
        </p:nvSpPr>
        <p:spPr/>
        <p:txBody>
          <a:bodyPr/>
          <a:lstStyle/>
          <a:p>
            <a:r>
              <a:rPr lang="en-US">
                <a:latin typeface="Arial Rounded MT Bold" charset="0"/>
              </a:rPr>
              <a:t>Rainwater Harvesting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57697" name="Title 1"/>
          <p:cNvSpPr>
            <a:spLocks noGrp="1"/>
          </p:cNvSpPr>
          <p:nvPr>
            <p:ph type="title"/>
          </p:nvPr>
        </p:nvSpPr>
        <p:spPr/>
        <p:txBody>
          <a:bodyPr/>
          <a:lstStyle/>
          <a:p>
            <a:r>
              <a:rPr lang="en-US">
                <a:latin typeface="Arial Rounded MT Bold" charset="0"/>
              </a:rPr>
              <a:t>Rainwater Harvesting </a:t>
            </a:r>
          </a:p>
        </p:txBody>
      </p:sp>
      <p:sp>
        <p:nvSpPr>
          <p:cNvPr id="157698" name="Content Placeholder 2"/>
          <p:cNvSpPr>
            <a:spLocks noGrp="1"/>
          </p:cNvSpPr>
          <p:nvPr>
            <p:ph idx="1"/>
          </p:nvPr>
        </p:nvSpPr>
        <p:spPr/>
        <p:txBody>
          <a:bodyPr/>
          <a:lstStyle/>
          <a:p>
            <a:r>
              <a:rPr lang="en-US" dirty="0">
                <a:latin typeface="Arial Rounded MT Bold" charset="0"/>
              </a:rPr>
              <a:t>Systems Consist of:</a:t>
            </a:r>
          </a:p>
          <a:p>
            <a:endParaRPr lang="en-US" dirty="0">
              <a:latin typeface="Arial Rounded MT Bold" charset="0"/>
            </a:endParaRPr>
          </a:p>
          <a:p>
            <a:r>
              <a:rPr lang="en-US" dirty="0">
                <a:latin typeface="Arial Rounded MT Bold" charset="0"/>
              </a:rPr>
              <a:t>Catchment Area – Roof with suitable materials</a:t>
            </a:r>
          </a:p>
          <a:p>
            <a:r>
              <a:rPr lang="en-US" dirty="0">
                <a:latin typeface="Arial Rounded MT Bold" charset="0"/>
              </a:rPr>
              <a:t>First Flush Device</a:t>
            </a:r>
          </a:p>
          <a:p>
            <a:r>
              <a:rPr lang="en-US" dirty="0">
                <a:latin typeface="Arial Rounded MT Bold" charset="0"/>
              </a:rPr>
              <a:t>Conveyance</a:t>
            </a:r>
          </a:p>
          <a:p>
            <a:r>
              <a:rPr lang="en-US" dirty="0">
                <a:latin typeface="Arial Rounded MT Bold" charset="0"/>
              </a:rPr>
              <a:t>Cisterns – most </a:t>
            </a:r>
            <a:r>
              <a:rPr lang="en-US" dirty="0" smtClean="0">
                <a:latin typeface="Arial Rounded MT Bold" charset="0"/>
              </a:rPr>
              <a:t>investment and </a:t>
            </a:r>
            <a:r>
              <a:rPr lang="en-US" dirty="0">
                <a:latin typeface="Arial Rounded MT Bold" charset="0"/>
              </a:rPr>
              <a:t>critical </a:t>
            </a:r>
          </a:p>
          <a:p>
            <a:r>
              <a:rPr lang="en-US" dirty="0">
                <a:latin typeface="Arial Rounded MT Bold" charset="0"/>
              </a:rPr>
              <a:t>Delivery System</a:t>
            </a:r>
          </a:p>
          <a:p>
            <a:r>
              <a:rPr lang="en-US" dirty="0">
                <a:latin typeface="Arial Rounded MT Bold" charset="0"/>
              </a:rPr>
              <a:t>Treatment System (Filter/UV, </a:t>
            </a:r>
            <a:r>
              <a:rPr lang="en-US" dirty="0" err="1">
                <a:latin typeface="Arial Rounded MT Bold" charset="0"/>
              </a:rPr>
              <a:t>etc</a:t>
            </a:r>
            <a:r>
              <a:rPr lang="en-US" dirty="0">
                <a:latin typeface="Arial Rounded MT Bold" charset="0"/>
              </a:rPr>
              <a:t>)</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59745" name="Title 1"/>
          <p:cNvSpPr>
            <a:spLocks noGrp="1"/>
          </p:cNvSpPr>
          <p:nvPr>
            <p:ph type="title"/>
          </p:nvPr>
        </p:nvSpPr>
        <p:spPr/>
        <p:txBody>
          <a:bodyPr/>
          <a:lstStyle/>
          <a:p>
            <a:r>
              <a:rPr lang="en-US">
                <a:latin typeface="Arial Rounded MT Bold" charset="0"/>
              </a:rPr>
              <a:t>Rainwater Harvesting </a:t>
            </a:r>
          </a:p>
        </p:txBody>
      </p:sp>
      <p:sp>
        <p:nvSpPr>
          <p:cNvPr id="2" name="Content Placeholder 1"/>
          <p:cNvSpPr>
            <a:spLocks noGrp="1"/>
          </p:cNvSpPr>
          <p:nvPr>
            <p:ph idx="1"/>
          </p:nvPr>
        </p:nvSpPr>
        <p:spPr>
          <a:xfrm>
            <a:off x="2057400" y="1828800"/>
            <a:ext cx="6781800" cy="4495800"/>
          </a:xfrm>
        </p:spPr>
        <p:txBody>
          <a:bodyPr/>
          <a:lstStyle/>
          <a:p>
            <a:r>
              <a:rPr lang="en-US" dirty="0" smtClean="0"/>
              <a:t>Other benefits:</a:t>
            </a:r>
          </a:p>
          <a:p>
            <a:endParaRPr lang="en-US" dirty="0"/>
          </a:p>
          <a:p>
            <a:r>
              <a:rPr lang="en-US" dirty="0" smtClean="0"/>
              <a:t>	Reduced Storm Water Runoff</a:t>
            </a:r>
          </a:p>
          <a:p>
            <a:r>
              <a:rPr lang="en-US" dirty="0"/>
              <a:t>	</a:t>
            </a:r>
            <a:r>
              <a:rPr lang="en-US" dirty="0" smtClean="0"/>
              <a:t>Higher purity then gray water or well water</a:t>
            </a:r>
          </a:p>
          <a:p>
            <a:endParaRPr lang="en-US" dirty="0"/>
          </a:p>
          <a:p>
            <a:r>
              <a:rPr lang="en-US" dirty="0" smtClean="0"/>
              <a:t>	Outdoor uses – irrigation, car washing</a:t>
            </a:r>
          </a:p>
          <a:p>
            <a:endParaRPr lang="en-US" dirty="0"/>
          </a:p>
          <a:p>
            <a:r>
              <a:rPr lang="en-US" dirty="0" smtClean="0"/>
              <a:t>	Indoor uses – clothes washing with soft water, flushing, some systems can produce potable water. </a:t>
            </a:r>
            <a:endParaRPr lang="en-US" dirty="0"/>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94209" name="Title 1"/>
          <p:cNvSpPr>
            <a:spLocks noGrp="1"/>
          </p:cNvSpPr>
          <p:nvPr>
            <p:ph type="title"/>
          </p:nvPr>
        </p:nvSpPr>
        <p:spPr>
          <a:xfrm>
            <a:off x="152400" y="228600"/>
            <a:ext cx="6400800" cy="685800"/>
          </a:xfrm>
        </p:spPr>
        <p:txBody>
          <a:bodyPr/>
          <a:lstStyle/>
          <a:p>
            <a:r>
              <a:rPr lang="en-US" dirty="0">
                <a:latin typeface="Arial Rounded MT Bold" charset="0"/>
              </a:rPr>
              <a:t>Green Plumbing &amp; Mechanical </a:t>
            </a:r>
            <a:r>
              <a:rPr lang="en-US" dirty="0" smtClean="0">
                <a:latin typeface="Arial Rounded MT Bold" charset="0"/>
              </a:rPr>
              <a:t>Technologies </a:t>
            </a:r>
            <a:endParaRPr lang="en-US" dirty="0">
              <a:latin typeface="Arial Rounded MT Bold" charset="0"/>
            </a:endParaRPr>
          </a:p>
        </p:txBody>
      </p:sp>
      <p:sp>
        <p:nvSpPr>
          <p:cNvPr id="94210" name="Content Placeholder 2"/>
          <p:cNvSpPr>
            <a:spLocks noGrp="1"/>
          </p:cNvSpPr>
          <p:nvPr>
            <p:ph idx="1"/>
          </p:nvPr>
        </p:nvSpPr>
        <p:spPr>
          <a:xfrm>
            <a:off x="1600200" y="3124200"/>
            <a:ext cx="7239000" cy="3124200"/>
          </a:xfrm>
        </p:spPr>
        <p:txBody>
          <a:bodyPr/>
          <a:lstStyle/>
          <a:p>
            <a:r>
              <a:rPr lang="en-US" dirty="0">
                <a:latin typeface="Arial Rounded MT Bold" charset="0"/>
              </a:rPr>
              <a:t>	</a:t>
            </a:r>
            <a:r>
              <a:rPr lang="en-US" sz="1800" dirty="0" smtClean="0"/>
              <a:t>The </a:t>
            </a:r>
            <a:r>
              <a:rPr lang="en-US" sz="1800" dirty="0" smtClean="0"/>
              <a:t>Plastic Pipe and Fittings Association (PPFA) is a national trade association comprised of member companies that manufacture plastic piping, fittings and solvent cements for plumbing and related applications, or supply raw materials, ingredients or machinery for the manufacturing process. </a:t>
            </a:r>
            <a:r>
              <a:rPr lang="en-US" sz="1800" dirty="0" smtClean="0"/>
              <a:t> </a:t>
            </a:r>
            <a:r>
              <a:rPr lang="en-US" sz="1800" smtClean="0">
                <a:latin typeface="Arial Rounded MT Bold" charset="0"/>
              </a:rPr>
              <a:t>One </a:t>
            </a:r>
            <a:r>
              <a:rPr lang="en-US" sz="1800" dirty="0" smtClean="0">
                <a:latin typeface="Arial Rounded MT Bold" charset="0"/>
              </a:rPr>
              <a:t>of the primary goals of the </a:t>
            </a:r>
            <a:r>
              <a:rPr lang="en-US" sz="1800" dirty="0" smtClean="0">
                <a:latin typeface="Arial Rounded MT Bold" charset="0"/>
              </a:rPr>
              <a:t>association </a:t>
            </a:r>
            <a:r>
              <a:rPr lang="en-US" sz="1800" dirty="0" smtClean="0">
                <a:latin typeface="Arial Rounded MT Bold" charset="0"/>
              </a:rPr>
              <a:t>is to educate architects</a:t>
            </a:r>
            <a:r>
              <a:rPr lang="en-US" sz="1800" smtClean="0">
                <a:latin typeface="Arial Rounded MT Bold" charset="0"/>
              </a:rPr>
              <a:t>, </a:t>
            </a:r>
            <a:r>
              <a:rPr lang="en-US" sz="1800" smtClean="0">
                <a:latin typeface="Arial Rounded MT Bold" charset="0"/>
              </a:rPr>
              <a:t> </a:t>
            </a:r>
            <a:r>
              <a:rPr lang="en-US" sz="1800" dirty="0" smtClean="0">
                <a:latin typeface="Arial Rounded MT Bold" charset="0"/>
              </a:rPr>
              <a:t>engineers</a:t>
            </a:r>
            <a:r>
              <a:rPr lang="en-US" sz="1800" dirty="0" smtClean="0">
                <a:latin typeface="Arial Rounded MT Bold" charset="0"/>
              </a:rPr>
              <a:t>, installers and end-users to the    </a:t>
            </a:r>
            <a:r>
              <a:rPr lang="en-US" sz="1800" dirty="0" smtClean="0">
                <a:latin typeface="Arial Rounded MT Bold" charset="0"/>
              </a:rPr>
              <a:t>benefits </a:t>
            </a:r>
            <a:r>
              <a:rPr lang="en-US" sz="1800" dirty="0" smtClean="0">
                <a:latin typeface="Arial Rounded MT Bold" charset="0"/>
              </a:rPr>
              <a:t>of plastic piping systems. </a:t>
            </a:r>
            <a:r>
              <a:rPr lang="en-US" sz="1800" dirty="0">
                <a:latin typeface="Arial Rounded MT Bold" charset="0"/>
              </a:rPr>
              <a:t>	</a:t>
            </a:r>
            <a:r>
              <a:rPr lang="en-US" sz="2000" dirty="0">
                <a:latin typeface="Arial Rounded MT Bold"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819400" y="1981200"/>
            <a:ext cx="1577975" cy="61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ppef"/>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105400" y="1905000"/>
            <a:ext cx="295560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7467600" y="6459110"/>
            <a:ext cx="1553768" cy="369332"/>
          </a:xfrm>
          <a:prstGeom prst="rect">
            <a:avLst/>
          </a:prstGeom>
        </p:spPr>
        <p:txBody>
          <a:bodyPr wrap="none">
            <a:spAutoFit/>
          </a:bodyPr>
          <a:lstStyle/>
          <a:p>
            <a:r>
              <a:rPr lang="en-US" dirty="0" smtClean="0">
                <a:solidFill>
                  <a:srgbClr val="FFFFFF"/>
                </a:solidFill>
                <a:latin typeface="Arial Rounded MT Bold" charset="0"/>
              </a:rPr>
              <a:t>Introduction</a:t>
            </a:r>
            <a:endParaRPr lang="en-US" dirty="0"/>
          </a:p>
        </p:txBody>
      </p:sp>
      <p:sp>
        <p:nvSpPr>
          <p:cNvPr id="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59745" name="Title 1"/>
          <p:cNvSpPr>
            <a:spLocks noGrp="1"/>
          </p:cNvSpPr>
          <p:nvPr>
            <p:ph type="title"/>
          </p:nvPr>
        </p:nvSpPr>
        <p:spPr/>
        <p:txBody>
          <a:bodyPr/>
          <a:lstStyle/>
          <a:p>
            <a:r>
              <a:rPr lang="en-US">
                <a:latin typeface="Arial Rounded MT Bold" charset="0"/>
              </a:rPr>
              <a:t>Rainwater Harvesting </a:t>
            </a:r>
          </a:p>
        </p:txBody>
      </p:sp>
      <p:sp>
        <p:nvSpPr>
          <p:cNvPr id="2" name="Content Placeholder 1"/>
          <p:cNvSpPr>
            <a:spLocks noGrp="1"/>
          </p:cNvSpPr>
          <p:nvPr>
            <p:ph idx="1"/>
          </p:nvPr>
        </p:nvSpPr>
        <p:spPr>
          <a:xfrm>
            <a:off x="2057400" y="1828800"/>
            <a:ext cx="6781800" cy="4495800"/>
          </a:xfrm>
        </p:spPr>
        <p:txBody>
          <a:bodyPr/>
          <a:lstStyle/>
          <a:p>
            <a:r>
              <a:rPr lang="en-US" dirty="0" smtClean="0"/>
              <a:t>Issues: </a:t>
            </a:r>
          </a:p>
          <a:p>
            <a:endParaRPr lang="en-US" dirty="0"/>
          </a:p>
          <a:p>
            <a:r>
              <a:rPr lang="en-US" dirty="0" smtClean="0"/>
              <a:t>	Collected rainwater can be aggressive and corrosive to metallic piping such as copper. </a:t>
            </a:r>
          </a:p>
          <a:p>
            <a:endParaRPr lang="en-US" dirty="0"/>
          </a:p>
          <a:p>
            <a:r>
              <a:rPr lang="en-US" dirty="0" smtClean="0"/>
              <a:t>	A first flush device can improve the quality of the water by excluding the first few gallons of rainfall. </a:t>
            </a:r>
            <a:endParaRPr lang="en-US" dirty="0"/>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12530986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62817" name="Title 1"/>
          <p:cNvSpPr>
            <a:spLocks noGrp="1"/>
          </p:cNvSpPr>
          <p:nvPr>
            <p:ph type="title"/>
          </p:nvPr>
        </p:nvSpPr>
        <p:spPr/>
        <p:txBody>
          <a:bodyPr/>
          <a:lstStyle/>
          <a:p>
            <a:r>
              <a:rPr lang="en-US">
                <a:latin typeface="Arial Rounded MT Bold" charset="0"/>
              </a:rPr>
              <a:t>Rainwater Harvesting </a:t>
            </a:r>
          </a:p>
        </p:txBody>
      </p:sp>
      <p:sp>
        <p:nvSpPr>
          <p:cNvPr id="162818" name="Content Placeholder 2"/>
          <p:cNvSpPr>
            <a:spLocks noGrp="1"/>
          </p:cNvSpPr>
          <p:nvPr>
            <p:ph idx="1"/>
          </p:nvPr>
        </p:nvSpPr>
        <p:spPr>
          <a:xfrm>
            <a:off x="1828800" y="1828800"/>
            <a:ext cx="7010400" cy="4495800"/>
          </a:xfrm>
        </p:spPr>
        <p:txBody>
          <a:bodyPr/>
          <a:lstStyle/>
          <a:p>
            <a:r>
              <a:rPr lang="en-US" dirty="0">
                <a:latin typeface="Arial Rounded MT Bold" charset="0"/>
              </a:rPr>
              <a:t>	A $20,000 Commercial system </a:t>
            </a:r>
            <a:r>
              <a:rPr lang="en-US" dirty="0" smtClean="0">
                <a:latin typeface="Arial Rounded MT Bold" charset="0"/>
              </a:rPr>
              <a:t>was determined to have </a:t>
            </a:r>
            <a:r>
              <a:rPr lang="en-US" dirty="0">
                <a:latin typeface="Arial Rounded MT Bold" charset="0"/>
              </a:rPr>
              <a:t>about a one year payback.   </a:t>
            </a:r>
          </a:p>
          <a:p>
            <a:endParaRPr lang="en-US" dirty="0">
              <a:latin typeface="Arial Rounded MT Bold" charset="0"/>
            </a:endParaRPr>
          </a:p>
          <a:p>
            <a:r>
              <a:rPr lang="en-US" dirty="0">
                <a:latin typeface="Arial Rounded MT Bold" charset="0"/>
              </a:rPr>
              <a:t>	A $5,000 system will have a negative payback on a residential building (cistern). </a:t>
            </a:r>
          </a:p>
          <a:p>
            <a:endParaRPr lang="en-US" dirty="0">
              <a:latin typeface="Arial Rounded MT Bold" charset="0"/>
            </a:endParaRPr>
          </a:p>
          <a:p>
            <a:r>
              <a:rPr lang="en-US" dirty="0">
                <a:latin typeface="Arial Rounded MT Bold" charset="0"/>
              </a:rPr>
              <a:t>	One example system in the report cost around $1,500 and provides 27,000 gallons a year. </a:t>
            </a:r>
          </a:p>
          <a:p>
            <a:endParaRPr lang="en-US" dirty="0">
              <a:latin typeface="Arial Rounded MT Bold" charset="0"/>
            </a:endParaRPr>
          </a:p>
          <a:p>
            <a:r>
              <a:rPr lang="en-US" dirty="0">
                <a:latin typeface="Arial Rounded MT Bold" charset="0"/>
              </a:rPr>
              <a:t>	</a:t>
            </a:r>
          </a:p>
          <a:p>
            <a:endParaRPr lang="en-US" dirty="0">
              <a:latin typeface="Arial Rounded MT Bold" charset="0"/>
            </a:endParaRP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161793" name="Title 1"/>
          <p:cNvSpPr>
            <a:spLocks noGrp="1"/>
          </p:cNvSpPr>
          <p:nvPr>
            <p:ph type="title"/>
          </p:nvPr>
        </p:nvSpPr>
        <p:spPr/>
        <p:txBody>
          <a:bodyPr/>
          <a:lstStyle/>
          <a:p>
            <a:r>
              <a:rPr lang="en-US">
                <a:latin typeface="Arial Rounded MT Bold" charset="0"/>
              </a:rPr>
              <a:t>Rainwater Harvesting </a:t>
            </a:r>
          </a:p>
        </p:txBody>
      </p:sp>
      <p:sp>
        <p:nvSpPr>
          <p:cNvPr id="161794" name="Content Placeholder 2"/>
          <p:cNvSpPr>
            <a:spLocks noGrp="1"/>
          </p:cNvSpPr>
          <p:nvPr>
            <p:ph idx="1"/>
          </p:nvPr>
        </p:nvSpPr>
        <p:spPr>
          <a:xfrm>
            <a:off x="1676400" y="1828800"/>
            <a:ext cx="7162800" cy="4495800"/>
          </a:xfrm>
        </p:spPr>
        <p:txBody>
          <a:bodyPr/>
          <a:lstStyle/>
          <a:p>
            <a:r>
              <a:rPr lang="en-US" dirty="0">
                <a:latin typeface="Arial Rounded MT Bold" charset="0"/>
              </a:rPr>
              <a:t>	</a:t>
            </a:r>
            <a:r>
              <a:rPr lang="en-US" dirty="0" smtClean="0">
                <a:latin typeface="Arial Rounded MT Bold" charset="0"/>
              </a:rPr>
              <a:t>Important! Consider local </a:t>
            </a:r>
            <a:r>
              <a:rPr lang="en-US" dirty="0">
                <a:latin typeface="Arial Rounded MT Bold" charset="0"/>
              </a:rPr>
              <a:t>or state code </a:t>
            </a:r>
            <a:r>
              <a:rPr lang="en-US" dirty="0" smtClean="0">
                <a:latin typeface="Arial Rounded MT Bold" charset="0"/>
              </a:rPr>
              <a:t>requirements before installing:</a:t>
            </a:r>
            <a:endParaRPr lang="en-US" dirty="0">
              <a:latin typeface="Arial Rounded MT Bold" charset="0"/>
            </a:endParaRPr>
          </a:p>
          <a:p>
            <a:r>
              <a:rPr lang="en-US" dirty="0">
                <a:latin typeface="Arial Rounded MT Bold" charset="0"/>
              </a:rPr>
              <a:t>		</a:t>
            </a:r>
          </a:p>
          <a:p>
            <a:r>
              <a:rPr lang="en-US" dirty="0">
                <a:latin typeface="Arial Rounded MT Bold" charset="0"/>
              </a:rPr>
              <a:t>	</a:t>
            </a:r>
            <a:r>
              <a:rPr lang="en-US" i="1" dirty="0">
                <a:latin typeface="Arial Rounded MT Bold" charset="0"/>
              </a:rPr>
              <a:t>Colorado restricts harvesting “water rights” state</a:t>
            </a:r>
          </a:p>
          <a:p>
            <a:endParaRPr lang="en-US" dirty="0">
              <a:latin typeface="Arial Rounded MT Bold" charset="0"/>
            </a:endParaRPr>
          </a:p>
          <a:p>
            <a:r>
              <a:rPr lang="en-US" dirty="0">
                <a:latin typeface="Arial Rounded MT Bold" charset="0"/>
              </a:rPr>
              <a:t>	</a:t>
            </a:r>
            <a:r>
              <a:rPr lang="en-US" dirty="0" smtClean="0">
                <a:latin typeface="Arial Rounded MT Bold" charset="0"/>
              </a:rPr>
              <a:t>Also consider rainfall event frequency, roof area, and water demand to size cisterns.  A 1,000 </a:t>
            </a:r>
            <a:r>
              <a:rPr lang="en-US" dirty="0" err="1" smtClean="0">
                <a:latin typeface="Arial Rounded MT Bold" charset="0"/>
              </a:rPr>
              <a:t>sq</a:t>
            </a:r>
            <a:r>
              <a:rPr lang="en-US" dirty="0" smtClean="0">
                <a:latin typeface="Arial Rounded MT Bold" charset="0"/>
              </a:rPr>
              <a:t>/</a:t>
            </a:r>
            <a:r>
              <a:rPr lang="en-US" dirty="0" err="1" smtClean="0">
                <a:latin typeface="Arial Rounded MT Bold" charset="0"/>
              </a:rPr>
              <a:t>ft</a:t>
            </a:r>
            <a:r>
              <a:rPr lang="en-US" dirty="0" smtClean="0">
                <a:latin typeface="Arial Rounded MT Bold" charset="0"/>
              </a:rPr>
              <a:t> collection surface can collect 600 gallons per inch of rainfall. </a:t>
            </a:r>
            <a:endParaRPr lang="en-US" dirty="0">
              <a:latin typeface="Arial Rounded MT Bold" charset="0"/>
            </a:endParaRPr>
          </a:p>
          <a:p>
            <a:endParaRPr lang="en-US" dirty="0">
              <a:latin typeface="Arial Rounded MT Bold" charset="0"/>
            </a:endParaRPr>
          </a:p>
          <a:p>
            <a:r>
              <a:rPr lang="en-US" dirty="0">
                <a:latin typeface="Arial Rounded MT Bold" charset="0"/>
              </a:rPr>
              <a:t>	</a:t>
            </a:r>
          </a:p>
          <a:p>
            <a:endParaRPr lang="en-US" dirty="0">
              <a:latin typeface="Arial Rounded MT Bold" charset="0"/>
            </a:endParaRP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Content Placeholder 3" descr="Drip_irrigationJPG.jpg"/>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a:xfrm>
            <a:off x="1828800" y="-609600"/>
            <a:ext cx="7485681" cy="5257800"/>
          </a:xfrm>
        </p:spPr>
      </p:pic>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225281" name="Title 1"/>
          <p:cNvSpPr>
            <a:spLocks noGrp="1"/>
          </p:cNvSpPr>
          <p:nvPr>
            <p:ph type="title"/>
          </p:nvPr>
        </p:nvSpPr>
        <p:spPr/>
        <p:txBody>
          <a:bodyPr/>
          <a:lstStyle/>
          <a:p>
            <a:r>
              <a:rPr lang="en-US" dirty="0">
                <a:latin typeface="Arial Rounded MT Bold" charset="0"/>
              </a:rPr>
              <a:t>Water Efficient Irrigation Systems </a:t>
            </a:r>
          </a:p>
        </p:txBody>
      </p:sp>
      <p:sp>
        <p:nvSpPr>
          <p:cNvPr id="2" name="TextBox 1"/>
          <p:cNvSpPr txBox="1"/>
          <p:nvPr/>
        </p:nvSpPr>
        <p:spPr>
          <a:xfrm>
            <a:off x="1905000" y="4724400"/>
            <a:ext cx="6934200" cy="1569660"/>
          </a:xfrm>
          <a:prstGeom prst="rect">
            <a:avLst/>
          </a:prstGeom>
          <a:noFill/>
        </p:spPr>
        <p:txBody>
          <a:bodyPr wrap="square" rtlCol="0">
            <a:spAutoFit/>
          </a:bodyPr>
          <a:lstStyle/>
          <a:p>
            <a:r>
              <a:rPr lang="en-US" sz="2400" dirty="0" smtClean="0">
                <a:latin typeface="+mn-lt"/>
              </a:rPr>
              <a:t>The report estimated that 30% of residential potable water goes to irrigation.  Making just a 30% improvement would be 7,000 gallons a year per home!</a:t>
            </a:r>
            <a:endParaRPr lang="en-US" sz="2400" dirty="0">
              <a:latin typeface="+mn-lt"/>
            </a:endParaRPr>
          </a:p>
        </p:txBody>
      </p:sp>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227329" name="Title 1"/>
          <p:cNvSpPr>
            <a:spLocks noGrp="1"/>
          </p:cNvSpPr>
          <p:nvPr>
            <p:ph type="title"/>
          </p:nvPr>
        </p:nvSpPr>
        <p:spPr/>
        <p:txBody>
          <a:bodyPr/>
          <a:lstStyle/>
          <a:p>
            <a:r>
              <a:rPr lang="en-US">
                <a:latin typeface="Arial Rounded MT Bold" charset="0"/>
              </a:rPr>
              <a:t>Water Efficient Irrigation Systems </a:t>
            </a:r>
          </a:p>
        </p:txBody>
      </p:sp>
      <p:sp>
        <p:nvSpPr>
          <p:cNvPr id="227330" name="Content Placeholder 2"/>
          <p:cNvSpPr>
            <a:spLocks noGrp="1"/>
          </p:cNvSpPr>
          <p:nvPr>
            <p:ph idx="1"/>
          </p:nvPr>
        </p:nvSpPr>
        <p:spPr>
          <a:xfrm>
            <a:off x="1905000" y="1905000"/>
            <a:ext cx="7010400" cy="4267200"/>
          </a:xfrm>
        </p:spPr>
        <p:txBody>
          <a:bodyPr/>
          <a:lstStyle/>
          <a:p>
            <a:r>
              <a:rPr lang="en-US" sz="1800" dirty="0">
                <a:latin typeface="Arial Rounded MT Bold" charset="0"/>
              </a:rPr>
              <a:t>Most of this depends on only supplying what is need to the landscape:</a:t>
            </a:r>
          </a:p>
          <a:p>
            <a:endParaRPr lang="en-US" sz="1800" dirty="0">
              <a:latin typeface="Arial Rounded MT Bold" charset="0"/>
            </a:endParaRPr>
          </a:p>
          <a:p>
            <a:r>
              <a:rPr lang="en-US" sz="1800" dirty="0" smtClean="0">
                <a:latin typeface="Arial Rounded MT Bold" charset="0"/>
              </a:rPr>
              <a:t>Professionally designed – landscape</a:t>
            </a:r>
          </a:p>
          <a:p>
            <a:r>
              <a:rPr lang="en-US" sz="1800" dirty="0" smtClean="0">
                <a:latin typeface="Arial Rounded MT Bold" charset="0"/>
              </a:rPr>
              <a:t>Zoning plants for their water need</a:t>
            </a:r>
            <a:endParaRPr lang="en-US" sz="1800" dirty="0">
              <a:latin typeface="Arial Rounded MT Bold" charset="0"/>
            </a:endParaRPr>
          </a:p>
          <a:p>
            <a:r>
              <a:rPr lang="en-US" sz="1800" dirty="0" smtClean="0">
                <a:latin typeface="Arial Rounded MT Bold" charset="0"/>
              </a:rPr>
              <a:t>Moisture / rain detectors </a:t>
            </a:r>
          </a:p>
          <a:p>
            <a:r>
              <a:rPr lang="en-US" sz="1800" dirty="0" smtClean="0">
                <a:latin typeface="Arial Rounded MT Bold" charset="0"/>
              </a:rPr>
              <a:t>Drip irrigation</a:t>
            </a:r>
          </a:p>
          <a:p>
            <a:r>
              <a:rPr lang="en-US" sz="1800" dirty="0" smtClean="0">
                <a:latin typeface="Arial Rounded MT Bold" charset="0"/>
              </a:rPr>
              <a:t>Special emitters</a:t>
            </a:r>
          </a:p>
          <a:p>
            <a:r>
              <a:rPr lang="en-US" sz="1800" dirty="0" smtClean="0">
                <a:latin typeface="Arial Rounded MT Bold" charset="0"/>
              </a:rPr>
              <a:t>Re-locatable emitters</a:t>
            </a:r>
          </a:p>
          <a:p>
            <a:r>
              <a:rPr lang="en-US" sz="1800" dirty="0" smtClean="0">
                <a:latin typeface="Arial Rounded MT Bold" charset="0"/>
              </a:rPr>
              <a:t>PE and PVC are the most common materials for irrigation </a:t>
            </a:r>
          </a:p>
          <a:p>
            <a:endParaRPr lang="en-US" sz="1800" dirty="0">
              <a:latin typeface="Arial Rounded MT Bold" charset="0"/>
            </a:endParaRPr>
          </a:p>
          <a:p>
            <a:r>
              <a:rPr lang="en-US" sz="1800" dirty="0" smtClean="0">
                <a:latin typeface="Arial Rounded MT Bold" charset="0"/>
              </a:rPr>
              <a:t>“Xeriscaping” is another term for this practice </a:t>
            </a:r>
            <a:endParaRPr lang="en-US" sz="1800" dirty="0">
              <a:latin typeface="Arial Rounded MT Bold" charset="0"/>
            </a:endParaRPr>
          </a:p>
          <a:p>
            <a:endParaRPr lang="en-US" dirty="0">
              <a:latin typeface="Arial Rounded MT Bold" charset="0"/>
            </a:endParaRPr>
          </a:p>
          <a:p>
            <a:endParaRPr lang="en-US" dirty="0">
              <a:latin typeface="Arial Rounded MT Bold" charset="0"/>
            </a:endParaRP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Content Placeholder 1" descr="VISIONhouseApopkaFL_watertreat_PVC.JPG"/>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a:xfrm>
            <a:off x="1828800" y="0"/>
            <a:ext cx="9113003" cy="6400800"/>
          </a:xfrm>
        </p:spPr>
      </p:pic>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229377" name="Title 1"/>
          <p:cNvSpPr>
            <a:spLocks noGrp="1"/>
          </p:cNvSpPr>
          <p:nvPr>
            <p:ph type="title"/>
          </p:nvPr>
        </p:nvSpPr>
        <p:spPr>
          <a:xfrm>
            <a:off x="152400" y="152400"/>
            <a:ext cx="7848600" cy="685800"/>
          </a:xfrm>
        </p:spPr>
        <p:txBody>
          <a:bodyPr/>
          <a:lstStyle/>
          <a:p>
            <a:r>
              <a:rPr lang="en-US" dirty="0">
                <a:latin typeface="Arial Rounded MT Bold" charset="0"/>
              </a:rPr>
              <a:t>Decentralized (Onsite) Wastewater Treatment Systems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9"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nissanbluebirdsylphymanu06a010"/>
          <p:cNvPicPr>
            <a:picLocks noGrp="1" noChangeAspect="1" noChangeArrowheads="1"/>
          </p:cNvPicPr>
          <p:nvPr>
            <p:ph idx="1"/>
          </p:nvPr>
        </p:nvPicPr>
        <p:blipFill>
          <a:blip r:embed="rId3" cstate="screen">
            <a:extLst>
              <a:ext uri="{BEBA8EAE-BF5A-486C-A8C5-ECC9F3942E4B}">
                <a14:imgProps xmlns:a14="http://schemas.microsoft.com/office/drawing/2010/main" xmlns="">
                  <a14:imgLayer r:embed="rId4">
                    <a14:imgEffect>
                      <a14:artisticCement/>
                    </a14:imgEffect>
                  </a14:imgLayer>
                </a14:imgProps>
              </a:ext>
              <a:ext uri="{28A0092B-C50C-407E-A947-70E740481C1C}">
                <a14:useLocalDpi xmlns:a14="http://schemas.microsoft.com/office/drawing/2010/main" xmlns=""/>
              </a:ext>
            </a:extLst>
          </a:blip>
          <a:srcRect/>
          <a:stretch>
            <a:fillRect/>
          </a:stretch>
        </p:blipFill>
        <p:spPr bwMode="auto">
          <a:xfrm>
            <a:off x="1828799" y="228600"/>
            <a:ext cx="8787539"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229377" name="Title 1"/>
          <p:cNvSpPr>
            <a:spLocks noGrp="1"/>
          </p:cNvSpPr>
          <p:nvPr>
            <p:ph type="title"/>
          </p:nvPr>
        </p:nvSpPr>
        <p:spPr>
          <a:xfrm>
            <a:off x="152400" y="152400"/>
            <a:ext cx="7848600" cy="685800"/>
          </a:xfrm>
        </p:spPr>
        <p:txBody>
          <a:bodyPr/>
          <a:lstStyle/>
          <a:p>
            <a:r>
              <a:rPr lang="en-US" dirty="0">
                <a:latin typeface="Arial Rounded MT Bold" charset="0"/>
              </a:rPr>
              <a:t>Decentralized (Onsite) Wastewater Treatment Systems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35076565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30163" y="0"/>
            <a:ext cx="9601201" cy="1905000"/>
          </a:xfrm>
          <a:custGeom>
            <a:avLst/>
            <a:gdLst/>
            <a:ahLst/>
            <a:cxnLst>
              <a:cxn ang="0">
                <a:pos x="0" y="0"/>
              </a:cxn>
              <a:cxn ang="0">
                <a:pos x="0" y="1200"/>
              </a:cxn>
              <a:cxn ang="0">
                <a:pos x="6048" y="0"/>
              </a:cxn>
              <a:cxn ang="0">
                <a:pos x="0" y="0"/>
              </a:cxn>
            </a:cxnLst>
            <a:rect l="0" t="0" r="r" b="b"/>
            <a:pathLst>
              <a:path w="6048" h="1200">
                <a:moveTo>
                  <a:pt x="0" y="0"/>
                </a:moveTo>
                <a:lnTo>
                  <a:pt x="0" y="1200"/>
                </a:lnTo>
                <a:cubicBezTo>
                  <a:pt x="883" y="1185"/>
                  <a:pt x="4724" y="790"/>
                  <a:pt x="6048" y="0"/>
                </a:cubicBezTo>
                <a:lnTo>
                  <a:pt x="0" y="0"/>
                </a:lnTo>
                <a:close/>
              </a:path>
            </a:pathLst>
          </a:custGeom>
          <a:solidFill>
            <a:schemeClr val="accent6">
              <a:lumMod val="75000"/>
            </a:schemeClr>
          </a:solidFill>
          <a:ln w="76200">
            <a:solidFill>
              <a:schemeClr val="bg1"/>
            </a:solidFill>
            <a:round/>
            <a:headEnd/>
            <a:tailEnd/>
          </a:ln>
          <a:effectLst/>
        </p:spPr>
        <p:txBody>
          <a:bodyPr/>
          <a:lstStyle/>
          <a:p>
            <a:pPr>
              <a:defRPr/>
            </a:pPr>
            <a:endParaRPr lang="en-US">
              <a:solidFill>
                <a:srgbClr val="FFFFFF"/>
              </a:solidFill>
              <a:ea typeface="+mn-ea"/>
              <a:cs typeface="+mn-cs"/>
            </a:endParaRPr>
          </a:p>
        </p:txBody>
      </p:sp>
      <p:sp>
        <p:nvSpPr>
          <p:cNvPr id="229377" name="Title 1"/>
          <p:cNvSpPr>
            <a:spLocks noGrp="1"/>
          </p:cNvSpPr>
          <p:nvPr>
            <p:ph type="title"/>
          </p:nvPr>
        </p:nvSpPr>
        <p:spPr>
          <a:xfrm>
            <a:off x="152400" y="152400"/>
            <a:ext cx="7848600" cy="685800"/>
          </a:xfrm>
        </p:spPr>
        <p:txBody>
          <a:bodyPr/>
          <a:lstStyle/>
          <a:p>
            <a:r>
              <a:rPr lang="en-US" dirty="0">
                <a:latin typeface="Arial Rounded MT Bold" charset="0"/>
              </a:rPr>
              <a:t>Decentralized (Onsite) Wastewater Treatment Systems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Water Conservation Systems </a:t>
            </a:r>
            <a:endParaRPr lang="en-US" sz="1800" dirty="0">
              <a:latin typeface="Arial Rounded MT Bold" charset="0"/>
            </a:endParaRPr>
          </a:p>
        </p:txBody>
      </p:sp>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
        <p:nvSpPr>
          <p:cNvPr id="2" name="Content Placeholder 1"/>
          <p:cNvSpPr>
            <a:spLocks noGrp="1"/>
          </p:cNvSpPr>
          <p:nvPr>
            <p:ph idx="1"/>
          </p:nvPr>
        </p:nvSpPr>
        <p:spPr/>
        <p:txBody>
          <a:bodyPr/>
          <a:lstStyle/>
          <a:p>
            <a:r>
              <a:rPr lang="en-US" dirty="0" smtClean="0"/>
              <a:t>Advantages:</a:t>
            </a:r>
          </a:p>
          <a:p>
            <a:r>
              <a:rPr lang="en-US" dirty="0" smtClean="0"/>
              <a:t>	</a:t>
            </a:r>
          </a:p>
          <a:p>
            <a:r>
              <a:rPr lang="en-US" dirty="0"/>
              <a:t>	</a:t>
            </a:r>
            <a:r>
              <a:rPr lang="en-US" dirty="0" smtClean="0"/>
              <a:t>Can be cost effective compared with extending municipal sewerage lines.</a:t>
            </a:r>
          </a:p>
          <a:p>
            <a:endParaRPr lang="en-US" dirty="0" smtClean="0"/>
          </a:p>
          <a:p>
            <a:r>
              <a:rPr lang="en-US" dirty="0"/>
              <a:t>	</a:t>
            </a:r>
            <a:r>
              <a:rPr lang="en-US" dirty="0" smtClean="0"/>
              <a:t>May lower / eliminate sewer fees.</a:t>
            </a:r>
          </a:p>
          <a:p>
            <a:endParaRPr lang="en-US" dirty="0"/>
          </a:p>
          <a:p>
            <a:r>
              <a:rPr lang="en-US" dirty="0" smtClean="0"/>
              <a:t>	Reduce the load on local treatment facilities</a:t>
            </a:r>
            <a:endParaRPr lang="en-US" dirty="0"/>
          </a:p>
          <a:p>
            <a:r>
              <a:rPr lang="en-US" dirty="0" smtClean="0"/>
              <a:t>	</a:t>
            </a:r>
            <a:endParaRPr lang="en-US" dirty="0"/>
          </a:p>
        </p:txBody>
      </p:sp>
    </p:spTree>
    <p:extLst>
      <p:ext uri="{BB962C8B-B14F-4D97-AF65-F5344CB8AC3E}">
        <p14:creationId xmlns:p14="http://schemas.microsoft.com/office/powerpoint/2010/main" xmlns="" val="21056703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638800" y="1295400"/>
            <a:ext cx="290492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6914" name="Content Placeholder 1"/>
          <p:cNvPicPr>
            <a:picLocks noGrp="1" noChangeAspect="1"/>
          </p:cNvPicPr>
          <p:nvPr>
            <p:ph idx="1"/>
          </p:nvPr>
        </p:nvPicPr>
        <p:blipFill>
          <a:blip r:embed="rId4" cstate="screen">
            <a:extLst>
              <a:ext uri="{28A0092B-C50C-407E-A947-70E740481C1C}">
                <a14:useLocalDpi xmlns:a14="http://schemas.microsoft.com/office/drawing/2010/main" xmlns=""/>
              </a:ext>
            </a:extLst>
          </a:blip>
          <a:srcRect l="-14560" r="-14560"/>
          <a:stretch>
            <a:fillRect/>
          </a:stretch>
        </p:blipFill>
        <p:spPr>
          <a:xfrm>
            <a:off x="1981200" y="1447800"/>
            <a:ext cx="3905573" cy="2743200"/>
          </a:xfrm>
        </p:spPr>
      </p:pic>
      <p:sp>
        <p:nvSpPr>
          <p:cNvPr id="7"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166913" name="Title 1"/>
          <p:cNvSpPr>
            <a:spLocks noGrp="1"/>
          </p:cNvSpPr>
          <p:nvPr>
            <p:ph type="title"/>
          </p:nvPr>
        </p:nvSpPr>
        <p:spPr/>
        <p:txBody>
          <a:bodyPr/>
          <a:lstStyle/>
          <a:p>
            <a:r>
              <a:rPr lang="en-US" dirty="0" smtClean="0">
                <a:latin typeface="Arial Rounded MT Bold" charset="0"/>
              </a:rPr>
              <a:t>Energy Conservation </a:t>
            </a:r>
            <a:r>
              <a:rPr lang="en-US" dirty="0">
                <a:latin typeface="Arial Rounded MT Bold" charset="0"/>
              </a:rPr>
              <a:t>Systems </a:t>
            </a:r>
          </a:p>
        </p:txBody>
      </p:sp>
      <p:sp>
        <p:nvSpPr>
          <p:cNvPr id="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pic>
        <p:nvPicPr>
          <p:cNvPr id="9" name="Picture 10" descr="Water_Gallon_HotWater_Trans"/>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239000" y="3657600"/>
            <a:ext cx="172271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3_pipes_ID_3"/>
          <p:cNvPicPr>
            <a:picLocks noChangeAspect="1" noChangeArrowheads="1"/>
          </p:cNvPicPr>
          <p:nvPr/>
        </p:nvPicPr>
        <p:blipFill>
          <a:blip r:embed="rId6" cstate="screen">
            <a:extLst>
              <a:ext uri="{28A0092B-C50C-407E-A947-70E740481C1C}">
                <a14:useLocalDpi xmlns:a14="http://schemas.microsoft.com/office/drawing/2010/main" xmlns=""/>
              </a:ext>
            </a:extLst>
          </a:blip>
          <a:srcRect t="-25749" b="-25749"/>
          <a:stretch>
            <a:fillRect/>
          </a:stretch>
        </p:blipFill>
        <p:spPr bwMode="auto">
          <a:xfrm>
            <a:off x="1981200" y="4419600"/>
            <a:ext cx="260371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1" name="Picture 1"/>
          <p:cNvPicPr>
            <a:picLocks noChangeAspect="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953000" y="4343400"/>
            <a:ext cx="2056014"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51956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Content Placeholder 1"/>
          <p:cNvPicPr>
            <a:picLocks noGrp="1" noChangeAspect="1"/>
          </p:cNvPicPr>
          <p:nvPr>
            <p:ph idx="1"/>
          </p:nvPr>
        </p:nvPicPr>
        <p:blipFill>
          <a:blip r:embed="rId3" cstate="screen">
            <a:extLst>
              <a:ext uri="{28A0092B-C50C-407E-A947-70E740481C1C}">
                <a14:useLocalDpi xmlns:a14="http://schemas.microsoft.com/office/drawing/2010/main" xmlns=""/>
              </a:ext>
            </a:extLst>
          </a:blip>
          <a:srcRect l="-14560" r="-14560"/>
          <a:stretch>
            <a:fillRect/>
          </a:stretch>
        </p:blipFill>
        <p:spPr>
          <a:xfrm>
            <a:off x="1447800" y="2209800"/>
            <a:ext cx="4773478" cy="3352800"/>
          </a:xfrm>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166913" name="Title 1"/>
          <p:cNvSpPr>
            <a:spLocks noGrp="1"/>
          </p:cNvSpPr>
          <p:nvPr>
            <p:ph type="title"/>
          </p:nvPr>
        </p:nvSpPr>
        <p:spPr/>
        <p:txBody>
          <a:bodyPr/>
          <a:lstStyle/>
          <a:p>
            <a:r>
              <a:rPr lang="en-US">
                <a:latin typeface="Arial Rounded MT Bold" charset="0"/>
              </a:rPr>
              <a:t>Geothermal Energy Systems </a:t>
            </a:r>
          </a:p>
        </p:txBody>
      </p:sp>
      <p:sp>
        <p:nvSpPr>
          <p:cNvPr id="2" name="TextBox 1"/>
          <p:cNvSpPr txBox="1"/>
          <p:nvPr/>
        </p:nvSpPr>
        <p:spPr>
          <a:xfrm>
            <a:off x="5867400" y="1143000"/>
            <a:ext cx="3200400" cy="4832093"/>
          </a:xfrm>
          <a:prstGeom prst="rect">
            <a:avLst/>
          </a:prstGeom>
          <a:noFill/>
        </p:spPr>
        <p:txBody>
          <a:bodyPr wrap="square" rtlCol="0">
            <a:spAutoFit/>
          </a:bodyPr>
          <a:lstStyle/>
          <a:p>
            <a:endParaRPr lang="en-US" sz="2800" dirty="0"/>
          </a:p>
          <a:p>
            <a:r>
              <a:rPr lang="en-US" sz="2800" dirty="0" smtClean="0">
                <a:latin typeface="+mn-lt"/>
              </a:rPr>
              <a:t>Heat in winter</a:t>
            </a:r>
          </a:p>
          <a:p>
            <a:endParaRPr lang="en-US" sz="2800" dirty="0" smtClean="0">
              <a:latin typeface="+mn-lt"/>
            </a:endParaRPr>
          </a:p>
          <a:p>
            <a:r>
              <a:rPr lang="en-US" sz="2800" dirty="0" smtClean="0">
                <a:latin typeface="+mn-lt"/>
              </a:rPr>
              <a:t>Cooling in summer</a:t>
            </a:r>
          </a:p>
          <a:p>
            <a:endParaRPr lang="en-US" sz="2800" dirty="0">
              <a:latin typeface="+mn-lt"/>
            </a:endParaRPr>
          </a:p>
          <a:p>
            <a:r>
              <a:rPr lang="en-US" sz="2800" dirty="0" smtClean="0">
                <a:latin typeface="+mn-lt"/>
              </a:rPr>
              <a:t>Even produce hot water </a:t>
            </a:r>
          </a:p>
          <a:p>
            <a:endParaRPr lang="en-US" sz="2800" dirty="0">
              <a:latin typeface="+mn-lt"/>
            </a:endParaRPr>
          </a:p>
          <a:p>
            <a:r>
              <a:rPr lang="en-US" sz="2800" dirty="0" smtClean="0">
                <a:latin typeface="+mn-lt"/>
              </a:rPr>
              <a:t>Normal A/C or radiant operation</a:t>
            </a:r>
            <a:endParaRPr lang="en-US" sz="2800" dirty="0">
              <a:latin typeface="+mn-lt"/>
            </a:endParaRPr>
          </a:p>
        </p:txBody>
      </p:sp>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Content Placeholder 3"/>
          <p:cNvPicPr>
            <a:picLocks noGrp="1" noChangeAspect="1"/>
          </p:cNvPicPr>
          <p:nvPr>
            <p:ph idx="1"/>
          </p:nvPr>
        </p:nvPicPr>
        <p:blipFill>
          <a:blip r:embed="rId3" cstate="screen">
            <a:extLst>
              <a:ext uri="{28A0092B-C50C-407E-A947-70E740481C1C}">
                <a14:useLocalDpi xmlns:a14="http://schemas.microsoft.com/office/drawing/2010/main" xmlns=""/>
              </a:ext>
            </a:extLst>
          </a:blip>
          <a:srcRect l="-33537" r="-33537"/>
          <a:stretch>
            <a:fillRect/>
          </a:stretch>
        </p:blipFill>
        <p:spPr>
          <a:xfrm>
            <a:off x="-1828800" y="990600"/>
            <a:ext cx="8786813" cy="6172200"/>
          </a:xfrm>
        </p:spPr>
      </p:pic>
      <p:sp>
        <p:nvSpPr>
          <p:cNvPr id="3"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4" name="Title 1"/>
          <p:cNvSpPr>
            <a:spLocks noGrp="1"/>
          </p:cNvSpPr>
          <p:nvPr>
            <p:ph type="title"/>
          </p:nvPr>
        </p:nvSpPr>
        <p:spPr>
          <a:xfrm>
            <a:off x="152400" y="228600"/>
            <a:ext cx="6400800" cy="685800"/>
          </a:xfrm>
        </p:spPr>
        <p:txBody>
          <a:bodyPr/>
          <a:lstStyle/>
          <a:p>
            <a:r>
              <a:rPr lang="en-US" dirty="0">
                <a:latin typeface="Arial Rounded MT Bold" charset="0"/>
              </a:rPr>
              <a:t>Green Plumbing &amp; Mechanical </a:t>
            </a:r>
            <a:r>
              <a:rPr lang="en-US" dirty="0" smtClean="0">
                <a:latin typeface="Arial Rounded MT Bold" charset="0"/>
              </a:rPr>
              <a:t>Technologies </a:t>
            </a:r>
            <a:endParaRPr lang="en-US" dirty="0">
              <a:latin typeface="Arial Rounded MT Bold" charset="0"/>
            </a:endParaRPr>
          </a:p>
        </p:txBody>
      </p:sp>
      <p:sp>
        <p:nvSpPr>
          <p:cNvPr id="2" name="Rectangle 1"/>
          <p:cNvSpPr/>
          <p:nvPr/>
        </p:nvSpPr>
        <p:spPr>
          <a:xfrm>
            <a:off x="4876800" y="1600200"/>
            <a:ext cx="3810000" cy="5447645"/>
          </a:xfrm>
          <a:prstGeom prst="rect">
            <a:avLst/>
          </a:prstGeom>
        </p:spPr>
        <p:txBody>
          <a:bodyPr wrap="square">
            <a:spAutoFit/>
          </a:bodyPr>
          <a:lstStyle/>
          <a:p>
            <a:r>
              <a:rPr lang="en-US" sz="2000" b="1" dirty="0">
                <a:latin typeface="+mn-lt"/>
              </a:rPr>
              <a:t>Most of the source material used in this presentation was obtained from, “</a:t>
            </a:r>
            <a:r>
              <a:rPr lang="en-US" sz="2000" b="1" i="1" dirty="0">
                <a:latin typeface="+mn-lt"/>
              </a:rPr>
              <a:t>Green Building Technologies that Use Plastic Pipe and Tubing to Function”</a:t>
            </a:r>
            <a:r>
              <a:rPr lang="en-US" sz="2000" b="1" i="1" dirty="0" smtClean="0">
                <a:latin typeface="+mn-lt"/>
              </a:rPr>
              <a:t>.</a:t>
            </a:r>
            <a:r>
              <a:rPr lang="en-US" sz="2000" dirty="0">
                <a:latin typeface="+mn-lt"/>
              </a:rPr>
              <a:t> </a:t>
            </a:r>
            <a:endParaRPr lang="en-US" sz="2000" dirty="0" smtClean="0">
              <a:latin typeface="+mn-lt"/>
            </a:endParaRPr>
          </a:p>
          <a:p>
            <a:pPr marL="342900" indent="-342900">
              <a:buFont typeface="Arial"/>
              <a:buChar char="•"/>
            </a:pPr>
            <a:endParaRPr lang="en-US" sz="2000" dirty="0">
              <a:latin typeface="+mn-lt"/>
            </a:endParaRPr>
          </a:p>
          <a:p>
            <a:pPr marL="342900" indent="-342900">
              <a:buFont typeface="Arial"/>
              <a:buChar char="•"/>
            </a:pPr>
            <a:r>
              <a:rPr lang="en-US" sz="2000" dirty="0" smtClean="0">
                <a:latin typeface="+mn-lt"/>
              </a:rPr>
              <a:t>Technology </a:t>
            </a:r>
            <a:r>
              <a:rPr lang="en-US" sz="2000" dirty="0">
                <a:latin typeface="+mn-lt"/>
              </a:rPr>
              <a:t>Overview</a:t>
            </a:r>
          </a:p>
          <a:p>
            <a:pPr marL="342900" indent="-342900">
              <a:buFont typeface="Arial"/>
              <a:buChar char="•"/>
            </a:pPr>
            <a:r>
              <a:rPr lang="en-US" sz="2000" dirty="0">
                <a:latin typeface="+mn-lt"/>
              </a:rPr>
              <a:t>Savings (conservation)</a:t>
            </a:r>
          </a:p>
          <a:p>
            <a:pPr marL="342900" indent="-342900">
              <a:buFont typeface="Arial"/>
              <a:buChar char="•"/>
            </a:pPr>
            <a:r>
              <a:rPr lang="en-US" sz="2000" dirty="0">
                <a:latin typeface="+mn-lt"/>
              </a:rPr>
              <a:t>Life Safety </a:t>
            </a:r>
            <a:r>
              <a:rPr lang="en-US" sz="2000" dirty="0" smtClean="0">
                <a:latin typeface="+mn-lt"/>
              </a:rPr>
              <a:t>Impacts</a:t>
            </a:r>
            <a:endParaRPr lang="en-US" sz="2000" dirty="0">
              <a:latin typeface="+mn-lt"/>
            </a:endParaRPr>
          </a:p>
          <a:p>
            <a:pPr marL="342900" indent="-342900">
              <a:buFont typeface="Arial"/>
              <a:buChar char="•"/>
            </a:pPr>
            <a:r>
              <a:rPr lang="en-US" sz="2000" dirty="0">
                <a:latin typeface="+mn-lt"/>
              </a:rPr>
              <a:t>Indoor Environmental Quality </a:t>
            </a:r>
            <a:r>
              <a:rPr lang="en-US" sz="2000" dirty="0" smtClean="0">
                <a:latin typeface="+mn-lt"/>
              </a:rPr>
              <a:t>Impacts (IEQ)</a:t>
            </a:r>
            <a:endParaRPr lang="en-US" sz="2000" dirty="0">
              <a:latin typeface="+mn-lt"/>
            </a:endParaRPr>
          </a:p>
          <a:p>
            <a:pPr marL="342900" indent="-342900">
              <a:buFont typeface="Arial"/>
              <a:buChar char="•"/>
            </a:pPr>
            <a:r>
              <a:rPr lang="en-US" sz="2000" dirty="0">
                <a:latin typeface="+mn-lt"/>
              </a:rPr>
              <a:t>Materials Used</a:t>
            </a:r>
          </a:p>
          <a:p>
            <a:pPr marL="342900" indent="-342900">
              <a:buFont typeface="Arial"/>
              <a:buChar char="•"/>
            </a:pPr>
            <a:r>
              <a:rPr lang="en-US" sz="2000" dirty="0">
                <a:latin typeface="+mn-lt"/>
              </a:rPr>
              <a:t>Operating Examples</a:t>
            </a:r>
          </a:p>
          <a:p>
            <a:pPr marL="342900" indent="-342900">
              <a:buFont typeface="Arial"/>
              <a:buChar char="•"/>
            </a:pPr>
            <a:r>
              <a:rPr lang="en-US" sz="2000" dirty="0">
                <a:latin typeface="+mn-lt"/>
              </a:rPr>
              <a:t>Information Source Materials </a:t>
            </a:r>
          </a:p>
          <a:p>
            <a:pPr marL="0" indent="0">
              <a:buFont typeface="Arial" charset="0"/>
              <a:buNone/>
            </a:pPr>
            <a:endParaRPr lang="en-US" sz="2800" dirty="0">
              <a:latin typeface="Calibri"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171009" name="Title 1"/>
          <p:cNvSpPr>
            <a:spLocks noGrp="1"/>
          </p:cNvSpPr>
          <p:nvPr>
            <p:ph type="title"/>
          </p:nvPr>
        </p:nvSpPr>
        <p:spPr/>
        <p:txBody>
          <a:bodyPr/>
          <a:lstStyle/>
          <a:p>
            <a:r>
              <a:rPr lang="en-US">
                <a:latin typeface="Arial Rounded MT Bold" charset="0"/>
              </a:rPr>
              <a:t>Geothermal Energy Systems </a:t>
            </a:r>
          </a:p>
        </p:txBody>
      </p:sp>
      <p:sp>
        <p:nvSpPr>
          <p:cNvPr id="171010" name="Content Placeholder 2"/>
          <p:cNvSpPr>
            <a:spLocks noGrp="1"/>
          </p:cNvSpPr>
          <p:nvPr>
            <p:ph idx="1"/>
          </p:nvPr>
        </p:nvSpPr>
        <p:spPr>
          <a:xfrm>
            <a:off x="2438400" y="1828800"/>
            <a:ext cx="6400800" cy="4648200"/>
          </a:xfrm>
        </p:spPr>
        <p:txBody>
          <a:bodyPr/>
          <a:lstStyle/>
          <a:p>
            <a:pPr algn="ctr"/>
            <a:r>
              <a:rPr lang="en-US" sz="2000" dirty="0">
                <a:latin typeface="Arial Rounded MT Bold" charset="0"/>
              </a:rPr>
              <a:t>Many </a:t>
            </a:r>
            <a:r>
              <a:rPr lang="en-US" sz="2000" dirty="0" smtClean="0">
                <a:latin typeface="Arial Rounded MT Bold" charset="0"/>
              </a:rPr>
              <a:t>configurations for the loops</a:t>
            </a:r>
          </a:p>
          <a:p>
            <a:pPr algn="ctr"/>
            <a:r>
              <a:rPr lang="en-US" sz="2000" dirty="0" smtClean="0">
                <a:latin typeface="Arial Rounded MT Bold" charset="0"/>
              </a:rPr>
              <a:t>depending on local conditions </a:t>
            </a:r>
          </a:p>
          <a:p>
            <a:pPr algn="ctr"/>
            <a:endParaRPr lang="en-US" sz="2000" dirty="0">
              <a:latin typeface="Arial Rounded MT Bold" charset="0"/>
            </a:endParaRPr>
          </a:p>
          <a:p>
            <a:pPr algn="ctr"/>
            <a:r>
              <a:rPr lang="en-US" sz="2000" dirty="0" smtClean="0">
                <a:latin typeface="Arial Rounded MT Bold" charset="0"/>
              </a:rPr>
              <a:t>Saves the most energy of the systems studied</a:t>
            </a:r>
          </a:p>
          <a:p>
            <a:pPr algn="ctr"/>
            <a:r>
              <a:rPr lang="en-US" sz="2000" dirty="0" smtClean="0">
                <a:latin typeface="Arial Rounded MT Bold" charset="0"/>
              </a:rPr>
              <a:t>35% space heating</a:t>
            </a:r>
            <a:endParaRPr lang="en-US" sz="2000" dirty="0">
              <a:latin typeface="Arial Rounded MT Bold" charset="0"/>
            </a:endParaRPr>
          </a:p>
        </p:txBody>
      </p:sp>
      <p:pic>
        <p:nvPicPr>
          <p:cNvPr id="171011" name="Picture 4" descr="P103050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6588" y="4191000"/>
            <a:ext cx="1858962"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2" name="Picture 5" descr="P1030501"/>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427663" y="4191000"/>
            <a:ext cx="1851025"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3" name="Picture 6" descr="P1030502"/>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765550" y="4191000"/>
            <a:ext cx="1662113"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4" name="Picture 7" descr="P1030503"/>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278688" y="4191000"/>
            <a:ext cx="1560512"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4" descr="states%204_thumb"/>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542309" y="762000"/>
            <a:ext cx="6629400" cy="447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8964" name="Picture 3" descr="fairfax%20a_thumb"/>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828800" y="762000"/>
            <a:ext cx="2741613" cy="445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168961" name="Title 1"/>
          <p:cNvSpPr>
            <a:spLocks noGrp="1"/>
          </p:cNvSpPr>
          <p:nvPr>
            <p:ph type="title"/>
          </p:nvPr>
        </p:nvSpPr>
        <p:spPr/>
        <p:txBody>
          <a:bodyPr/>
          <a:lstStyle/>
          <a:p>
            <a:r>
              <a:rPr lang="en-US">
                <a:latin typeface="Arial Rounded MT Bold" charset="0"/>
              </a:rPr>
              <a:t>Geothermal Energy Systems </a:t>
            </a:r>
          </a:p>
        </p:txBody>
      </p:sp>
      <p:sp>
        <p:nvSpPr>
          <p:cNvPr id="168962" name="Content Placeholder 2"/>
          <p:cNvSpPr>
            <a:spLocks noGrp="1"/>
          </p:cNvSpPr>
          <p:nvPr>
            <p:ph idx="1"/>
          </p:nvPr>
        </p:nvSpPr>
        <p:spPr>
          <a:xfrm>
            <a:off x="1905000" y="5334000"/>
            <a:ext cx="7010400" cy="990600"/>
          </a:xfrm>
        </p:spPr>
        <p:txBody>
          <a:bodyPr/>
          <a:lstStyle/>
          <a:p>
            <a:pPr algn="ctr"/>
            <a:r>
              <a:rPr lang="en-US" dirty="0" smtClean="0">
                <a:latin typeface="Arial Rounded MT Bold" charset="0"/>
              </a:rPr>
              <a:t> 	Loops are typically made of polyethylene piping – systems are water based. </a:t>
            </a:r>
            <a:endParaRPr lang="en-US" dirty="0">
              <a:latin typeface="Arial Rounded MT Bold" charset="0"/>
            </a:endParaRPr>
          </a:p>
        </p:txBody>
      </p:sp>
      <p:sp>
        <p:nvSpPr>
          <p:cNvPr id="7" name="Title 1"/>
          <p:cNvSpPr txBox="1">
            <a:spLocks/>
          </p:cNvSpPr>
          <p:nvPr/>
        </p:nvSpPr>
        <p:spPr bwMode="auto">
          <a:xfrm>
            <a:off x="56593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173057" name="Title 1"/>
          <p:cNvSpPr>
            <a:spLocks noGrp="1"/>
          </p:cNvSpPr>
          <p:nvPr>
            <p:ph type="title"/>
          </p:nvPr>
        </p:nvSpPr>
        <p:spPr/>
        <p:txBody>
          <a:bodyPr/>
          <a:lstStyle/>
          <a:p>
            <a:r>
              <a:rPr lang="en-US" dirty="0">
                <a:latin typeface="Arial Rounded MT Bold" charset="0"/>
              </a:rPr>
              <a:t>Geothermal </a:t>
            </a:r>
            <a:r>
              <a:rPr lang="en-US" dirty="0" smtClean="0">
                <a:latin typeface="Arial Rounded MT Bold" charset="0"/>
              </a:rPr>
              <a:t>– Example System</a:t>
            </a:r>
            <a:endParaRPr lang="en-US" dirty="0">
              <a:latin typeface="Arial Rounded MT Bold" charset="0"/>
            </a:endParaRPr>
          </a:p>
        </p:txBody>
      </p:sp>
      <p:pic>
        <p:nvPicPr>
          <p:cNvPr id="173058" name="Content Placeholder 3"/>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p:pic>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Content Placeholder 6"/>
          <p:cNvPicPr>
            <a:picLocks noGrp="1" noChangeAspect="1"/>
          </p:cNvPicPr>
          <p:nvPr>
            <p:ph idx="1"/>
          </p:nvPr>
        </p:nvPicPr>
        <p:blipFill>
          <a:blip r:embed="rId3" cstate="screen">
            <a:extLst>
              <a:ext uri="{28A0092B-C50C-407E-A947-70E740481C1C}">
                <a14:useLocalDpi xmlns:a14="http://schemas.microsoft.com/office/drawing/2010/main" xmlns=""/>
              </a:ext>
            </a:extLst>
          </a:blip>
          <a:srcRect l="-5547" r="-5547"/>
          <a:stretch>
            <a:fillRect/>
          </a:stretch>
        </p:blipFill>
        <p:spPr>
          <a:xfrm>
            <a:off x="1349018" y="838200"/>
            <a:ext cx="7811146" cy="5486400"/>
          </a:xfrm>
        </p:spPr>
      </p:pic>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09921" name="Title 1"/>
          <p:cNvSpPr>
            <a:spLocks noGrp="1"/>
          </p:cNvSpPr>
          <p:nvPr>
            <p:ph type="title"/>
          </p:nvPr>
        </p:nvSpPr>
        <p:spPr/>
        <p:txBody>
          <a:bodyPr/>
          <a:lstStyle/>
          <a:p>
            <a:r>
              <a:rPr lang="en-US">
                <a:latin typeface="Arial Rounded MT Bold" charset="0"/>
              </a:rPr>
              <a:t>Radiant Heating Systems </a:t>
            </a:r>
          </a:p>
        </p:txBody>
      </p:sp>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11969" name="Title 1"/>
          <p:cNvSpPr>
            <a:spLocks noGrp="1"/>
          </p:cNvSpPr>
          <p:nvPr>
            <p:ph type="title"/>
          </p:nvPr>
        </p:nvSpPr>
        <p:spPr/>
        <p:txBody>
          <a:bodyPr/>
          <a:lstStyle/>
          <a:p>
            <a:r>
              <a:rPr lang="en-US">
                <a:latin typeface="Arial Rounded MT Bold" charset="0"/>
              </a:rPr>
              <a:t>Radiant Heating Systems </a:t>
            </a:r>
          </a:p>
        </p:txBody>
      </p:sp>
      <p:pic>
        <p:nvPicPr>
          <p:cNvPr id="211970" name="Content Placeholder 3" descr="P1030499.JPG"/>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a:xfrm>
            <a:off x="2895600" y="2590800"/>
            <a:ext cx="5257800" cy="3692979"/>
          </a:xfrm>
        </p:spPr>
      </p:pic>
      <p:sp>
        <p:nvSpPr>
          <p:cNvPr id="2" name="TextBox 1"/>
          <p:cNvSpPr txBox="1"/>
          <p:nvPr/>
        </p:nvSpPr>
        <p:spPr>
          <a:xfrm>
            <a:off x="2133600" y="1752600"/>
            <a:ext cx="6629400" cy="646331"/>
          </a:xfrm>
          <a:prstGeom prst="rect">
            <a:avLst/>
          </a:prstGeom>
          <a:noFill/>
        </p:spPr>
        <p:txBody>
          <a:bodyPr wrap="square" rtlCol="0">
            <a:spAutoFit/>
          </a:bodyPr>
          <a:lstStyle/>
          <a:p>
            <a:r>
              <a:rPr lang="en-US" dirty="0" smtClean="0">
                <a:latin typeface="+mn-lt"/>
              </a:rPr>
              <a:t>Ductless radiant heat causes “reverse stratification”, and is most efficient in large spaces with high ceilings. </a:t>
            </a:r>
            <a:endParaRPr lang="en-US" dirty="0">
              <a:latin typeface="+mn-lt"/>
            </a:endParaRPr>
          </a:p>
        </p:txBody>
      </p:sp>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11969" name="Title 1"/>
          <p:cNvSpPr>
            <a:spLocks noGrp="1"/>
          </p:cNvSpPr>
          <p:nvPr>
            <p:ph type="title"/>
          </p:nvPr>
        </p:nvSpPr>
        <p:spPr/>
        <p:txBody>
          <a:bodyPr/>
          <a:lstStyle/>
          <a:p>
            <a:r>
              <a:rPr lang="en-US">
                <a:latin typeface="Arial Rounded MT Bold" charset="0"/>
              </a:rPr>
              <a:t>Radiant Heating Systems </a:t>
            </a:r>
          </a:p>
        </p:txBody>
      </p:sp>
      <p:sp>
        <p:nvSpPr>
          <p:cNvPr id="3" name="Content Placeholder 2"/>
          <p:cNvSpPr>
            <a:spLocks noGrp="1"/>
          </p:cNvSpPr>
          <p:nvPr>
            <p:ph idx="1"/>
          </p:nvPr>
        </p:nvSpPr>
        <p:spPr/>
        <p:txBody>
          <a:bodyPr/>
          <a:lstStyle/>
          <a:p>
            <a:r>
              <a:rPr lang="en-US" dirty="0" smtClean="0"/>
              <a:t>Other advantages:</a:t>
            </a:r>
          </a:p>
          <a:p>
            <a:endParaRPr lang="en-US" dirty="0"/>
          </a:p>
          <a:p>
            <a:r>
              <a:rPr lang="en-US" dirty="0" smtClean="0"/>
              <a:t>	A ductless water based, “</a:t>
            </a:r>
            <a:r>
              <a:rPr lang="en-US" dirty="0" err="1" smtClean="0"/>
              <a:t>hydronic</a:t>
            </a:r>
            <a:r>
              <a:rPr lang="en-US" dirty="0" smtClean="0"/>
              <a:t>” system allows for room or even area zoning for precise control by using valves.</a:t>
            </a:r>
          </a:p>
          <a:p>
            <a:endParaRPr lang="en-US" dirty="0"/>
          </a:p>
          <a:p>
            <a:r>
              <a:rPr lang="en-US" dirty="0" smtClean="0"/>
              <a:t>	Quiet, does not alter room humidity or “dry-out” the air. </a:t>
            </a:r>
            <a:endParaRPr lang="en-US" dirty="0"/>
          </a:p>
        </p:txBody>
      </p:sp>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340276952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77153" name="Title 1"/>
          <p:cNvSpPr>
            <a:spLocks noGrp="1"/>
          </p:cNvSpPr>
          <p:nvPr>
            <p:ph type="title"/>
          </p:nvPr>
        </p:nvSpPr>
        <p:spPr>
          <a:xfrm>
            <a:off x="152400" y="228600"/>
            <a:ext cx="6400800" cy="685800"/>
          </a:xfrm>
        </p:spPr>
        <p:txBody>
          <a:bodyPr/>
          <a:lstStyle/>
          <a:p>
            <a:r>
              <a:rPr lang="en-US" dirty="0">
                <a:latin typeface="Arial Rounded MT Bold" charset="0"/>
              </a:rPr>
              <a:t>High-Efficiency Hot Water Distribution Systems</a:t>
            </a:r>
          </a:p>
        </p:txBody>
      </p:sp>
      <p:pic>
        <p:nvPicPr>
          <p:cNvPr id="177154" name="Content Placeholder 1"/>
          <p:cNvPicPr>
            <a:picLocks noGrp="1" noChangeAspect="1"/>
          </p:cNvPicPr>
          <p:nvPr>
            <p:ph idx="1"/>
          </p:nvPr>
        </p:nvPicPr>
        <p:blipFill>
          <a:blip r:embed="rId3" cstate="screen">
            <a:extLst>
              <a:ext uri="{28A0092B-C50C-407E-A947-70E740481C1C}">
                <a14:useLocalDpi xmlns:a14="http://schemas.microsoft.com/office/drawing/2010/main" xmlns=""/>
              </a:ext>
            </a:extLst>
          </a:blip>
          <a:srcRect t="-14636" b="-14636"/>
          <a:stretch>
            <a:fillRect/>
          </a:stretch>
        </p:blipFill>
        <p:spPr/>
      </p:pic>
      <p:sp>
        <p:nvSpPr>
          <p:cNvPr id="5"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228600"/>
            <a:ext cx="8915400" cy="685800"/>
          </a:xfrm>
        </p:spPr>
        <p:txBody>
          <a:bodyPr/>
          <a:lstStyle/>
          <a:p>
            <a:pPr algn="ctr" eaLnBrk="1" hangingPunct="1">
              <a:defRPr/>
            </a:pPr>
            <a:r>
              <a:rPr lang="en-US" sz="2800" dirty="0" smtClean="0">
                <a:solidFill>
                  <a:srgbClr val="FFFFCC"/>
                </a:solidFill>
                <a:cs typeface="+mj-cs"/>
              </a:rPr>
              <a:t>Electricity Used for One Gallon Hot Water ~ 180W watt/</a:t>
            </a:r>
            <a:r>
              <a:rPr lang="en-US" sz="2800" dirty="0" err="1" smtClean="0">
                <a:solidFill>
                  <a:srgbClr val="FFFFCC"/>
                </a:solidFill>
                <a:cs typeface="+mj-cs"/>
              </a:rPr>
              <a:t>hrs</a:t>
            </a:r>
            <a:endParaRPr lang="en-US" sz="2800" dirty="0" smtClean="0">
              <a:solidFill>
                <a:srgbClr val="FFFFCC"/>
              </a:solidFill>
              <a:cs typeface="+mj-cs"/>
            </a:endParaRPr>
          </a:p>
        </p:txBody>
      </p:sp>
      <p:sp>
        <p:nvSpPr>
          <p:cNvPr id="16392" name="Rectangle 8"/>
          <p:cNvSpPr>
            <a:spLocks noChangeArrowheads="1"/>
          </p:cNvSpPr>
          <p:nvPr/>
        </p:nvSpPr>
        <p:spPr bwMode="auto">
          <a:xfrm>
            <a:off x="4419600" y="5410200"/>
            <a:ext cx="47244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sz="3200" b="1" u="sng">
                <a:solidFill>
                  <a:srgbClr val="FFFFCC"/>
                </a:solidFill>
                <a:latin typeface="Arial Narrow" charset="0"/>
                <a:cs typeface="+mn-cs"/>
              </a:rPr>
              <a:t>= Or, three</a:t>
            </a:r>
            <a:r>
              <a:rPr lang="en-US" sz="3200" b="1">
                <a:solidFill>
                  <a:srgbClr val="FFFFCC"/>
                </a:solidFill>
                <a:latin typeface="Arial Narrow" charset="0"/>
                <a:cs typeface="+mn-cs"/>
              </a:rPr>
              <a:t> 60W light bulbs </a:t>
            </a:r>
            <a:br>
              <a:rPr lang="en-US" sz="3200" b="1">
                <a:solidFill>
                  <a:srgbClr val="FFFFCC"/>
                </a:solidFill>
                <a:latin typeface="Arial Narrow" charset="0"/>
                <a:cs typeface="+mn-cs"/>
              </a:rPr>
            </a:br>
            <a:r>
              <a:rPr lang="en-US" sz="3200" b="1">
                <a:solidFill>
                  <a:srgbClr val="FFFFCC"/>
                </a:solidFill>
                <a:latin typeface="Arial Narrow" charset="0"/>
                <a:cs typeface="+mn-cs"/>
              </a:rPr>
              <a:t>running for </a:t>
            </a:r>
            <a:r>
              <a:rPr lang="en-US" sz="3200" b="1" u="sng">
                <a:solidFill>
                  <a:srgbClr val="FFFFCC"/>
                </a:solidFill>
                <a:latin typeface="Arial Narrow" charset="0"/>
                <a:cs typeface="+mn-cs"/>
              </a:rPr>
              <a:t>one</a:t>
            </a:r>
            <a:r>
              <a:rPr lang="en-US" sz="3200" b="1">
                <a:solidFill>
                  <a:srgbClr val="FFFFCC"/>
                </a:solidFill>
                <a:latin typeface="Arial Narrow" charset="0"/>
                <a:cs typeface="+mn-cs"/>
              </a:rPr>
              <a:t> hour. </a:t>
            </a:r>
          </a:p>
        </p:txBody>
      </p:sp>
      <p:sp>
        <p:nvSpPr>
          <p:cNvPr id="16393" name="Text Box 9"/>
          <p:cNvSpPr txBox="1">
            <a:spLocks noChangeArrowheads="1"/>
          </p:cNvSpPr>
          <p:nvPr/>
        </p:nvSpPr>
        <p:spPr bwMode="auto">
          <a:xfrm>
            <a:off x="1651000" y="6022975"/>
            <a:ext cx="887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rgbClr val="FFFFCC"/>
                </a:solidFill>
                <a:cs typeface="+mn-cs"/>
              </a:rPr>
              <a:t>+80F</a:t>
            </a:r>
          </a:p>
        </p:txBody>
      </p:sp>
      <p:pic>
        <p:nvPicPr>
          <p:cNvPr id="185349" name="Picture 10" descr="Water_Gallon_HotWater_Trans"/>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9600" y="1295400"/>
            <a:ext cx="2870200" cy="457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8" name="Picture 14" descr="60w"/>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429000" y="685800"/>
            <a:ext cx="2505075" cy="274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9" name="Picture 15" descr="60w"/>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324600" y="762000"/>
            <a:ext cx="2505075" cy="274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0" name="Picture 16" descr="60w"/>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876800" y="2819400"/>
            <a:ext cx="2505075" cy="274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6398"/>
                                        </p:tgtEl>
                                      </p:cBhvr>
                                    </p:animEffect>
                                    <p:animScale>
                                      <p:cBhvr>
                                        <p:cTn id="7" dur="250" autoRev="1" fill="hold"/>
                                        <p:tgtEl>
                                          <p:spTgt spid="16398"/>
                                        </p:tgtEl>
                                      </p:cBhvr>
                                      <p:by x="105000" y="105000"/>
                                    </p:animScale>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6400"/>
                                        </p:tgtEl>
                                      </p:cBhvr>
                                    </p:animEffect>
                                    <p:animScale>
                                      <p:cBhvr>
                                        <p:cTn id="11" dur="250" autoRev="1" fill="hold"/>
                                        <p:tgtEl>
                                          <p:spTgt spid="16400"/>
                                        </p:tgtEl>
                                      </p:cBhvr>
                                      <p:by x="105000" y="105000"/>
                                    </p:animScale>
                                  </p:childTnLst>
                                </p:cTn>
                              </p:par>
                            </p:childTnLst>
                          </p:cTn>
                        </p:par>
                        <p:par>
                          <p:cTn id="12" fill="hold" nodeType="afterGroup">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6399"/>
                                        </p:tgtEl>
                                      </p:cBhvr>
                                    </p:animEffect>
                                    <p:animScale>
                                      <p:cBhvr>
                                        <p:cTn id="15" dur="250" autoRev="1" fill="hold"/>
                                        <p:tgtEl>
                                          <p:spTgt spid="163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8686800" cy="3048000"/>
          </a:xfrm>
        </p:spPr>
        <p:txBody>
          <a:bodyPr/>
          <a:lstStyle/>
          <a:p>
            <a:pPr algn="ctr" eaLnBrk="1" hangingPunct="1">
              <a:defRPr/>
            </a:pPr>
            <a:r>
              <a:rPr lang="en-US" sz="2400" dirty="0" smtClean="0">
                <a:solidFill>
                  <a:srgbClr val="FFFFCC"/>
                </a:solidFill>
                <a:cs typeface="+mj-cs"/>
              </a:rPr>
              <a:t>1 </a:t>
            </a:r>
            <a:r>
              <a:rPr lang="en-US" sz="2400" dirty="0" err="1" smtClean="0">
                <a:solidFill>
                  <a:srgbClr val="FFFFCC"/>
                </a:solidFill>
                <a:cs typeface="+mj-cs"/>
              </a:rPr>
              <a:t>gpm</a:t>
            </a:r>
            <a:r>
              <a:rPr lang="en-US" sz="2400" dirty="0" smtClean="0">
                <a:solidFill>
                  <a:srgbClr val="FFFFCC"/>
                </a:solidFill>
                <a:cs typeface="+mj-cs"/>
              </a:rPr>
              <a:t> of hot water ~ 11 kW ( or 180 60w light bulbs! )</a:t>
            </a:r>
          </a:p>
        </p:txBody>
      </p:sp>
      <p:pic>
        <p:nvPicPr>
          <p:cNvPr id="187395" name="Picture 5" descr="180 light bulbs"/>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914400"/>
            <a:ext cx="8534400" cy="566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4" descr="PVC_PEX_preslab_6"/>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953000" y="304800"/>
            <a:ext cx="4572000" cy="609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79201" name="Rectangle 2"/>
          <p:cNvSpPr>
            <a:spLocks noGrp="1" noChangeArrowheads="1"/>
          </p:cNvSpPr>
          <p:nvPr>
            <p:ph type="title"/>
          </p:nvPr>
        </p:nvSpPr>
        <p:spPr>
          <a:xfrm>
            <a:off x="152400" y="152400"/>
            <a:ext cx="6400800" cy="685800"/>
          </a:xfrm>
        </p:spPr>
        <p:txBody>
          <a:bodyPr/>
          <a:lstStyle/>
          <a:p>
            <a:r>
              <a:rPr lang="en-US" dirty="0">
                <a:latin typeface="Arial Rounded MT Bold" charset="0"/>
              </a:rPr>
              <a:t>First – </a:t>
            </a:r>
            <a:r>
              <a:rPr lang="en-US" dirty="0" smtClean="0">
                <a:latin typeface="Arial Rounded MT Bold" charset="0"/>
              </a:rPr>
              <a:t>what</a:t>
            </a:r>
            <a:r>
              <a:rPr lang="en-US" dirty="0">
                <a:latin typeface="Arial" charset="0"/>
              </a:rPr>
              <a:t> </a:t>
            </a:r>
            <a:r>
              <a:rPr lang="en-US" dirty="0" smtClean="0">
                <a:latin typeface="Arial" charset="0"/>
              </a:rPr>
              <a:t>i</a:t>
            </a:r>
            <a:r>
              <a:rPr lang="en-US" altLang="ja-JP" dirty="0" smtClean="0">
                <a:latin typeface="Arial Rounded MT Bold" charset="0"/>
              </a:rPr>
              <a:t>s </a:t>
            </a:r>
            <a:r>
              <a:rPr lang="en-US" altLang="ja-JP" dirty="0">
                <a:latin typeface="Arial Rounded MT Bold" charset="0"/>
              </a:rPr>
              <a:t>wrong </a:t>
            </a:r>
            <a:r>
              <a:rPr lang="en-US" altLang="ja-JP" dirty="0" smtClean="0">
                <a:latin typeface="Arial Rounded MT Bold" charset="0"/>
              </a:rPr>
              <a:t>today with hot water systems?</a:t>
            </a:r>
            <a:endParaRPr lang="en-US" dirty="0">
              <a:latin typeface="Arial Rounded MT Bold" charset="0"/>
            </a:endParaRPr>
          </a:p>
        </p:txBody>
      </p:sp>
      <p:sp>
        <p:nvSpPr>
          <p:cNvPr id="179202" name="Rectangle 3"/>
          <p:cNvSpPr>
            <a:spLocks noGrp="1" noChangeArrowheads="1"/>
          </p:cNvSpPr>
          <p:nvPr>
            <p:ph type="body" idx="1"/>
          </p:nvPr>
        </p:nvSpPr>
        <p:spPr>
          <a:xfrm>
            <a:off x="1447800" y="1981200"/>
            <a:ext cx="3581400" cy="4343400"/>
          </a:xfrm>
        </p:spPr>
        <p:txBody>
          <a:bodyPr/>
          <a:lstStyle/>
          <a:p>
            <a:pPr algn="ctr"/>
            <a:r>
              <a:rPr lang="en-US" dirty="0" smtClean="0">
                <a:latin typeface="Arial" charset="0"/>
              </a:rPr>
              <a:t>	</a:t>
            </a:r>
            <a:r>
              <a:rPr lang="en-US" sz="2000" dirty="0" smtClean="0"/>
              <a:t>Longer pipe runs</a:t>
            </a:r>
          </a:p>
          <a:p>
            <a:pPr algn="ctr"/>
            <a:r>
              <a:rPr lang="en-US" sz="2000" dirty="0" smtClean="0"/>
              <a:t> </a:t>
            </a:r>
          </a:p>
          <a:p>
            <a:pPr algn="ctr"/>
            <a:r>
              <a:rPr lang="en-US" sz="2000" dirty="0" smtClean="0"/>
              <a:t>       Heater in garage</a:t>
            </a:r>
          </a:p>
          <a:p>
            <a:pPr algn="ctr"/>
            <a:endParaRPr lang="en-US" sz="2000" dirty="0"/>
          </a:p>
          <a:p>
            <a:pPr algn="ctr"/>
            <a:r>
              <a:rPr lang="en-US" sz="2000" dirty="0" smtClean="0"/>
              <a:t>	Multiple fixtures</a:t>
            </a:r>
          </a:p>
          <a:p>
            <a:pPr algn="ctr"/>
            <a:endParaRPr lang="en-US" sz="2000" dirty="0"/>
          </a:p>
          <a:p>
            <a:pPr algn="ctr"/>
            <a:r>
              <a:rPr lang="en-US" sz="2000" dirty="0" smtClean="0"/>
              <a:t>	Oversized piping</a:t>
            </a:r>
          </a:p>
          <a:p>
            <a:pPr algn="ctr"/>
            <a:endParaRPr lang="en-US" sz="2000" dirty="0"/>
          </a:p>
          <a:p>
            <a:pPr algn="ctr"/>
            <a:r>
              <a:rPr lang="en-US" sz="2000" dirty="0" smtClean="0"/>
              <a:t>	Pipes under </a:t>
            </a:r>
            <a:r>
              <a:rPr lang="en-US" sz="2000" dirty="0"/>
              <a:t>s</a:t>
            </a:r>
            <a:r>
              <a:rPr lang="en-US" sz="2000" dirty="0" smtClean="0"/>
              <a:t>lab</a:t>
            </a:r>
          </a:p>
          <a:p>
            <a:pPr algn="ctr"/>
            <a:endParaRPr lang="en-US" sz="2000" dirty="0"/>
          </a:p>
          <a:p>
            <a:pPr algn="ctr"/>
            <a:r>
              <a:rPr lang="en-US" sz="2000" dirty="0" smtClean="0"/>
              <a:t>        Restricted fixtures</a:t>
            </a:r>
            <a:endParaRPr lang="en-US" sz="2000" dirty="0"/>
          </a:p>
          <a:p>
            <a:endParaRPr lang="en-US" sz="2800" dirty="0">
              <a:latin typeface="Arial" charset="0"/>
            </a:endParaRPr>
          </a:p>
        </p:txBody>
      </p:sp>
      <p:sp>
        <p:nvSpPr>
          <p:cNvPr id="6"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100354" name="Content Placeholder 2"/>
          <p:cNvSpPr>
            <a:spLocks noGrp="1"/>
          </p:cNvSpPr>
          <p:nvPr>
            <p:ph idx="1"/>
          </p:nvPr>
        </p:nvSpPr>
        <p:spPr>
          <a:xfrm>
            <a:off x="1219200" y="1981200"/>
            <a:ext cx="7772400" cy="4343400"/>
          </a:xfrm>
        </p:spPr>
        <p:txBody>
          <a:bodyPr/>
          <a:lstStyle/>
          <a:p>
            <a:r>
              <a:rPr lang="en-US" sz="2000" dirty="0">
                <a:latin typeface="Arial Rounded MT Bold" charset="0"/>
              </a:rPr>
              <a:t>		Gray Water Reuse Systems </a:t>
            </a:r>
          </a:p>
          <a:p>
            <a:r>
              <a:rPr lang="en-US" sz="2000" dirty="0">
                <a:latin typeface="Arial Rounded MT Bold" charset="0"/>
              </a:rPr>
              <a:t>		Rainwater Harvesting </a:t>
            </a:r>
          </a:p>
          <a:p>
            <a:r>
              <a:rPr lang="en-US" sz="2000" dirty="0">
                <a:latin typeface="Arial Rounded MT Bold" charset="0"/>
              </a:rPr>
              <a:t>		Geothermal Energy Systems </a:t>
            </a:r>
          </a:p>
          <a:p>
            <a:r>
              <a:rPr lang="en-US" sz="2000" dirty="0">
                <a:latin typeface="Arial Rounded MT Bold" charset="0"/>
              </a:rPr>
              <a:t>		High-Efficiency Hot Water Distribution Systems</a:t>
            </a:r>
          </a:p>
          <a:p>
            <a:r>
              <a:rPr lang="en-US" sz="2000" dirty="0">
                <a:latin typeface="Arial Rounded MT Bold" charset="0"/>
              </a:rPr>
              <a:t>		Radiant Heating Systems </a:t>
            </a:r>
          </a:p>
          <a:p>
            <a:r>
              <a:rPr lang="en-US" sz="2000" dirty="0">
                <a:latin typeface="Arial Rounded MT Bold" charset="0"/>
              </a:rPr>
              <a:t>		Solar Water Heating Systems </a:t>
            </a:r>
          </a:p>
          <a:p>
            <a:r>
              <a:rPr lang="en-US" sz="2000" dirty="0">
                <a:latin typeface="Arial Rounded MT Bold" charset="0"/>
              </a:rPr>
              <a:t>		Water Efficient Irrigation Systems </a:t>
            </a:r>
          </a:p>
          <a:p>
            <a:r>
              <a:rPr lang="en-US" sz="2000" dirty="0">
                <a:latin typeface="Arial Rounded MT Bold" charset="0"/>
              </a:rPr>
              <a:t>		Onsite Wastewater Treatment Systems </a:t>
            </a:r>
          </a:p>
          <a:p>
            <a:r>
              <a:rPr lang="en-US" sz="2000" dirty="0">
                <a:latin typeface="Arial Rounded MT Bold" charset="0"/>
              </a:rPr>
              <a:t>		Radon Venting</a:t>
            </a:r>
          </a:p>
          <a:p>
            <a:r>
              <a:rPr lang="en-US" sz="2000" dirty="0">
                <a:latin typeface="Arial Rounded MT Bold" charset="0"/>
              </a:rPr>
              <a:t>		Central Vacuum Systems</a:t>
            </a:r>
          </a:p>
          <a:p>
            <a:r>
              <a:rPr lang="en-US" sz="2000" dirty="0">
                <a:latin typeface="Arial Rounded MT Bold" charset="0"/>
              </a:rPr>
              <a:t>		Residential Fire Sprinkler Systems</a:t>
            </a:r>
          </a:p>
        </p:txBody>
      </p:sp>
      <p:sp>
        <p:nvSpPr>
          <p:cNvPr id="8" name="Title 1"/>
          <p:cNvSpPr>
            <a:spLocks noGrp="1"/>
          </p:cNvSpPr>
          <p:nvPr>
            <p:ph type="title"/>
          </p:nvPr>
        </p:nvSpPr>
        <p:spPr>
          <a:xfrm>
            <a:off x="152400" y="228600"/>
            <a:ext cx="6400800" cy="685800"/>
          </a:xfrm>
        </p:spPr>
        <p:txBody>
          <a:bodyPr/>
          <a:lstStyle/>
          <a:p>
            <a:r>
              <a:rPr lang="en-US" dirty="0" smtClean="0">
                <a:latin typeface="Arial Rounded MT Bold" charset="0"/>
              </a:rPr>
              <a:t>Green Plumbing </a:t>
            </a:r>
            <a:r>
              <a:rPr lang="en-US" dirty="0">
                <a:latin typeface="Arial Rounded MT Bold" charset="0"/>
              </a:rPr>
              <a:t>&amp; Mechanical </a:t>
            </a:r>
            <a:r>
              <a:rPr lang="en-US" dirty="0" smtClean="0">
                <a:latin typeface="Arial Rounded MT Bold" charset="0"/>
              </a:rPr>
              <a:t>Technologies</a:t>
            </a:r>
            <a:endParaRPr lang="en-US" dirty="0">
              <a:latin typeface="Arial Rounded MT Bold" charset="0"/>
            </a:endParaRPr>
          </a:p>
        </p:txBody>
      </p:sp>
      <p:sp>
        <p:nvSpPr>
          <p:cNvPr id="9" name="Rectangle 8"/>
          <p:cNvSpPr/>
          <p:nvPr/>
        </p:nvSpPr>
        <p:spPr>
          <a:xfrm>
            <a:off x="7467600" y="6459110"/>
            <a:ext cx="1553768" cy="369332"/>
          </a:xfrm>
          <a:prstGeom prst="rect">
            <a:avLst/>
          </a:prstGeom>
        </p:spPr>
        <p:txBody>
          <a:bodyPr wrap="none">
            <a:spAutoFit/>
          </a:bodyPr>
          <a:lstStyle/>
          <a:p>
            <a:r>
              <a:rPr lang="en-US" dirty="0" smtClean="0">
                <a:solidFill>
                  <a:srgbClr val="FFFFFF"/>
                </a:solidFill>
                <a:latin typeface="Arial Rounded MT Bold" charset="0"/>
              </a:rPr>
              <a:t>Introduction</a:t>
            </a:r>
            <a:endParaRPr lang="en-US" dirty="0"/>
          </a:p>
        </p:txBody>
      </p:sp>
      <p:sp>
        <p:nvSpPr>
          <p:cNvPr id="10" name="Title 1"/>
          <p:cNvSpPr txBox="1">
            <a:spLocks/>
          </p:cNvSpPr>
          <p:nvPr/>
        </p:nvSpPr>
        <p:spPr bwMode="auto">
          <a:xfrm>
            <a:off x="-19590" y="6400800"/>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93537" name="Title 1"/>
          <p:cNvSpPr>
            <a:spLocks noGrp="1"/>
          </p:cNvSpPr>
          <p:nvPr>
            <p:ph type="title"/>
          </p:nvPr>
        </p:nvSpPr>
        <p:spPr>
          <a:xfrm>
            <a:off x="152400" y="152400"/>
            <a:ext cx="6400800" cy="685800"/>
          </a:xfrm>
        </p:spPr>
        <p:txBody>
          <a:bodyPr/>
          <a:lstStyle/>
          <a:p>
            <a:r>
              <a:rPr lang="en-US" dirty="0">
                <a:latin typeface="Arial Rounded MT Bold" charset="0"/>
              </a:rPr>
              <a:t>High-Efficiency Hot Water Distribution Systems</a:t>
            </a:r>
          </a:p>
        </p:txBody>
      </p:sp>
      <p:sp>
        <p:nvSpPr>
          <p:cNvPr id="193538" name="Content Placeholder 2"/>
          <p:cNvSpPr>
            <a:spLocks noGrp="1"/>
          </p:cNvSpPr>
          <p:nvPr>
            <p:ph idx="1"/>
          </p:nvPr>
        </p:nvSpPr>
        <p:spPr>
          <a:xfrm>
            <a:off x="2057400" y="1752600"/>
            <a:ext cx="6705600" cy="4495800"/>
          </a:xfrm>
        </p:spPr>
        <p:txBody>
          <a:bodyPr/>
          <a:lstStyle/>
          <a:p>
            <a:r>
              <a:rPr lang="en-US" b="1" dirty="0" smtClean="0">
                <a:latin typeface="Arial" charset="0"/>
              </a:rPr>
              <a:t>	Did you know? Heating water in a home is about 14-25% of energy use.	</a:t>
            </a:r>
          </a:p>
          <a:p>
            <a:endParaRPr lang="en-US" b="1" dirty="0">
              <a:latin typeface="Arial" charset="0"/>
            </a:endParaRPr>
          </a:p>
          <a:p>
            <a:r>
              <a:rPr lang="en-US" dirty="0" smtClean="0">
                <a:latin typeface="Arial" charset="0"/>
              </a:rPr>
              <a:t>	So what are the goals of a </a:t>
            </a:r>
            <a:r>
              <a:rPr lang="en-US" dirty="0">
                <a:latin typeface="Arial Rounded MT Bold" charset="0"/>
              </a:rPr>
              <a:t>High-Efficiency Hot Water Distribution </a:t>
            </a:r>
            <a:r>
              <a:rPr lang="en-US" dirty="0" smtClean="0">
                <a:latin typeface="Arial Rounded MT Bold" charset="0"/>
              </a:rPr>
              <a:t>System?</a:t>
            </a:r>
          </a:p>
          <a:p>
            <a:endParaRPr lang="en-US" dirty="0">
              <a:latin typeface="Arial Rounded MT Bold" charset="0"/>
            </a:endParaRPr>
          </a:p>
          <a:p>
            <a:pPr marL="457200" indent="-457200">
              <a:buAutoNum type="arabicParenR"/>
            </a:pPr>
            <a:r>
              <a:rPr lang="en-US" dirty="0" smtClean="0">
                <a:latin typeface="Arial Rounded MT Bold" charset="0"/>
              </a:rPr>
              <a:t>To reduce wait time for hot water delivery at the fixture. </a:t>
            </a:r>
          </a:p>
          <a:p>
            <a:pPr marL="457200" indent="-457200">
              <a:buAutoNum type="arabicParenR"/>
            </a:pPr>
            <a:r>
              <a:rPr lang="en-US" dirty="0" smtClean="0">
                <a:latin typeface="Arial Rounded MT Bold" charset="0"/>
              </a:rPr>
              <a:t>To conserve water</a:t>
            </a:r>
          </a:p>
          <a:p>
            <a:pPr marL="457200" indent="-457200">
              <a:buAutoNum type="arabicParenR"/>
            </a:pPr>
            <a:r>
              <a:rPr lang="en-US" dirty="0" smtClean="0">
                <a:latin typeface="Arial Rounded MT Bold" charset="0"/>
              </a:rPr>
              <a:t>To conserve energy</a:t>
            </a:r>
            <a:endParaRPr lang="en-US" dirty="0">
              <a:latin typeface="Arial" charset="0"/>
            </a:endParaRPr>
          </a:p>
          <a:p>
            <a:endParaRPr lang="en-US" dirty="0">
              <a:latin typeface="Arial" charset="0"/>
            </a:endParaRPr>
          </a:p>
          <a:p>
            <a:endParaRPr lang="en-US" dirty="0">
              <a:latin typeface="Arial" charset="0"/>
            </a:endParaRPr>
          </a:p>
          <a:p>
            <a:endParaRPr lang="en-US" dirty="0">
              <a:latin typeface="Arial Rounded MT Bold" charset="0"/>
            </a:endParaRPr>
          </a:p>
        </p:txBody>
      </p:sp>
      <p:sp>
        <p:nvSpPr>
          <p:cNvPr id="5"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70000096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93537" name="Title 1"/>
          <p:cNvSpPr>
            <a:spLocks noGrp="1"/>
          </p:cNvSpPr>
          <p:nvPr>
            <p:ph type="title"/>
          </p:nvPr>
        </p:nvSpPr>
        <p:spPr>
          <a:xfrm>
            <a:off x="152400" y="152400"/>
            <a:ext cx="6400800" cy="685800"/>
          </a:xfrm>
        </p:spPr>
        <p:txBody>
          <a:bodyPr/>
          <a:lstStyle/>
          <a:p>
            <a:r>
              <a:rPr lang="en-US" dirty="0">
                <a:latin typeface="Arial Rounded MT Bold" charset="0"/>
              </a:rPr>
              <a:t>High-Efficiency Hot Water Distribution Systems</a:t>
            </a:r>
          </a:p>
        </p:txBody>
      </p:sp>
      <p:sp>
        <p:nvSpPr>
          <p:cNvPr id="193538" name="Content Placeholder 2"/>
          <p:cNvSpPr>
            <a:spLocks noGrp="1"/>
          </p:cNvSpPr>
          <p:nvPr>
            <p:ph idx="1"/>
          </p:nvPr>
        </p:nvSpPr>
        <p:spPr>
          <a:xfrm>
            <a:off x="2438400" y="2057400"/>
            <a:ext cx="6400800" cy="4495800"/>
          </a:xfrm>
        </p:spPr>
        <p:txBody>
          <a:bodyPr/>
          <a:lstStyle/>
          <a:p>
            <a:pPr algn="ctr"/>
            <a:r>
              <a:rPr lang="en-US" dirty="0"/>
              <a:t>Manifold / Parallel </a:t>
            </a:r>
            <a:r>
              <a:rPr lang="en-US" dirty="0" smtClean="0"/>
              <a:t>Piping</a:t>
            </a:r>
            <a:endParaRPr lang="en-US" dirty="0"/>
          </a:p>
          <a:p>
            <a:pPr algn="ctr"/>
            <a:r>
              <a:rPr lang="en-US" dirty="0"/>
              <a:t>Hybrid / Remote Manifold</a:t>
            </a:r>
          </a:p>
          <a:p>
            <a:pPr algn="ctr"/>
            <a:r>
              <a:rPr lang="en-US" dirty="0"/>
              <a:t>Central </a:t>
            </a:r>
            <a:r>
              <a:rPr lang="en-US" dirty="0" smtClean="0"/>
              <a:t>Core</a:t>
            </a:r>
          </a:p>
          <a:p>
            <a:pPr algn="ctr"/>
            <a:endParaRPr lang="en-US" dirty="0" smtClean="0"/>
          </a:p>
          <a:p>
            <a:pPr algn="ctr"/>
            <a:r>
              <a:rPr lang="en-US" dirty="0" smtClean="0"/>
              <a:t>	</a:t>
            </a:r>
            <a:endParaRPr lang="en-US" dirty="0"/>
          </a:p>
          <a:p>
            <a:pPr algn="ctr"/>
            <a:r>
              <a:rPr lang="en-US" dirty="0"/>
              <a:t>“On Demand Loop”</a:t>
            </a:r>
          </a:p>
          <a:p>
            <a:pPr algn="ctr"/>
            <a:r>
              <a:rPr lang="en-US" dirty="0"/>
              <a:t>(hot water priming system</a:t>
            </a:r>
            <a:r>
              <a:rPr lang="en-US" dirty="0" smtClean="0"/>
              <a:t>)</a:t>
            </a:r>
          </a:p>
          <a:p>
            <a:pPr algn="ctr"/>
            <a:endParaRPr lang="en-US" dirty="0"/>
          </a:p>
          <a:p>
            <a:pPr algn="ctr"/>
            <a:r>
              <a:rPr lang="en-US" dirty="0"/>
              <a:t>NOT a 24-7 recirculation system!!!!</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Rounded MT Bold" charset="0"/>
            </a:endParaRPr>
          </a:p>
        </p:txBody>
      </p:sp>
      <p:sp>
        <p:nvSpPr>
          <p:cNvPr id="5"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93537" name="Title 1"/>
          <p:cNvSpPr>
            <a:spLocks noGrp="1"/>
          </p:cNvSpPr>
          <p:nvPr>
            <p:ph type="title"/>
          </p:nvPr>
        </p:nvSpPr>
        <p:spPr/>
        <p:txBody>
          <a:bodyPr/>
          <a:lstStyle/>
          <a:p>
            <a:r>
              <a:rPr lang="en-US">
                <a:latin typeface="Arial Rounded MT Bold" charset="0"/>
              </a:rPr>
              <a:t>High-Efficiency Hot Water Distribution Systems</a:t>
            </a:r>
          </a:p>
        </p:txBody>
      </p:sp>
      <p:sp>
        <p:nvSpPr>
          <p:cNvPr id="193538" name="Content Placeholder 2"/>
          <p:cNvSpPr>
            <a:spLocks noGrp="1"/>
          </p:cNvSpPr>
          <p:nvPr>
            <p:ph idx="1"/>
          </p:nvPr>
        </p:nvSpPr>
        <p:spPr>
          <a:xfrm>
            <a:off x="1905000" y="1828800"/>
            <a:ext cx="6934200" cy="4495800"/>
          </a:xfrm>
        </p:spPr>
        <p:txBody>
          <a:bodyPr/>
          <a:lstStyle/>
          <a:p>
            <a:r>
              <a:rPr lang="en-US" dirty="0" smtClean="0">
                <a:latin typeface="Arial" charset="0"/>
              </a:rPr>
              <a:t>	</a:t>
            </a:r>
            <a:r>
              <a:rPr lang="en-US" dirty="0" smtClean="0"/>
              <a:t>Continuous recirculation systems and even timer based systems will save water, but use substantially more energy.  </a:t>
            </a:r>
          </a:p>
          <a:p>
            <a:endParaRPr lang="en-US" dirty="0"/>
          </a:p>
          <a:p>
            <a:r>
              <a:rPr lang="en-US" dirty="0" smtClean="0"/>
              <a:t>			</a:t>
            </a:r>
            <a:r>
              <a:rPr lang="en-US" sz="3200" dirty="0" smtClean="0"/>
              <a:t>Do Not Use!</a:t>
            </a:r>
            <a:endParaRPr lang="en-US" sz="3200" dirty="0"/>
          </a:p>
          <a:p>
            <a:endParaRPr lang="en-US" dirty="0"/>
          </a:p>
          <a:p>
            <a:r>
              <a:rPr lang="en-US" dirty="0" smtClean="0"/>
              <a:t> 	Most of the wasted energy in in heat loss, not pumping energy.  In some cases, energy losses can double the energy used. </a:t>
            </a:r>
            <a:endParaRPr lang="en-US" dirty="0"/>
          </a:p>
          <a:p>
            <a:endParaRPr lang="en-US" dirty="0">
              <a:latin typeface="Arial" charset="0"/>
            </a:endParaRPr>
          </a:p>
          <a:p>
            <a:endParaRPr lang="en-US" dirty="0">
              <a:latin typeface="Arial Rounded MT Bold" charset="0"/>
            </a:endParaRPr>
          </a:p>
        </p:txBody>
      </p:sp>
      <p:sp>
        <p:nvSpPr>
          <p:cNvPr id="5"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33331987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95585" name="Rectangle 2"/>
          <p:cNvSpPr>
            <a:spLocks noGrp="1" noChangeArrowheads="1"/>
          </p:cNvSpPr>
          <p:nvPr>
            <p:ph type="title"/>
          </p:nvPr>
        </p:nvSpPr>
        <p:spPr/>
        <p:txBody>
          <a:bodyPr/>
          <a:lstStyle/>
          <a:p>
            <a:r>
              <a:rPr lang="en-US">
                <a:latin typeface="Arial Rounded MT Bold" charset="0"/>
              </a:rPr>
              <a:t>Manifold / Hybrid Remote Manifolds</a:t>
            </a:r>
          </a:p>
        </p:txBody>
      </p:sp>
      <p:pic>
        <p:nvPicPr>
          <p:cNvPr id="55300"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00" y="2286000"/>
            <a:ext cx="3738563"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5301" name="Picture 5"/>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351462" y="2362200"/>
            <a:ext cx="379253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9" descr="Multiport_FG1"/>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a:ext>
            </a:extLst>
          </a:blip>
          <a:srcRect/>
          <a:stretch>
            <a:fillRect/>
          </a:stretch>
        </p:blipFill>
        <p:spPr bwMode="auto">
          <a:xfrm>
            <a:off x="5638800" y="838200"/>
            <a:ext cx="3006725"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97633" name="Rectangle 2"/>
          <p:cNvSpPr>
            <a:spLocks noGrp="1" noChangeArrowheads="1"/>
          </p:cNvSpPr>
          <p:nvPr>
            <p:ph type="title"/>
          </p:nvPr>
        </p:nvSpPr>
        <p:spPr/>
        <p:txBody>
          <a:bodyPr/>
          <a:lstStyle/>
          <a:p>
            <a:r>
              <a:rPr lang="en-US">
                <a:latin typeface="Arial Rounded MT Bold" charset="0"/>
              </a:rPr>
              <a:t>Manifold / Hybrid Remote Manifolds</a:t>
            </a:r>
          </a:p>
        </p:txBody>
      </p:sp>
      <p:pic>
        <p:nvPicPr>
          <p:cNvPr id="197634" name="Picture 7" descr="Remote_PEX_manifold"/>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638800" y="3657600"/>
            <a:ext cx="3043238"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635" name="Picture 8" descr="PEX_manifold_cental_type"/>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2209800" y="2514600"/>
            <a:ext cx="2778125"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199681" name="Rectangle 2"/>
          <p:cNvSpPr>
            <a:spLocks noGrp="1" noChangeArrowheads="1"/>
          </p:cNvSpPr>
          <p:nvPr>
            <p:ph type="title"/>
          </p:nvPr>
        </p:nvSpPr>
        <p:spPr/>
        <p:txBody>
          <a:bodyPr/>
          <a:lstStyle/>
          <a:p>
            <a:r>
              <a:rPr lang="en-US" sz="2800">
                <a:latin typeface="Arial Rounded MT Bold" charset="0"/>
              </a:rPr>
              <a:t>Central Core = Centralize Water Heater</a:t>
            </a:r>
            <a:br>
              <a:rPr lang="en-US" sz="2800">
                <a:latin typeface="Arial Rounded MT Bold" charset="0"/>
              </a:rPr>
            </a:br>
            <a:endParaRPr lang="en-US" sz="2800">
              <a:latin typeface="Arial Rounded MT Bold" charset="0"/>
            </a:endParaRPr>
          </a:p>
        </p:txBody>
      </p:sp>
      <p:sp>
        <p:nvSpPr>
          <p:cNvPr id="46086" name="AutoShape 6"/>
          <p:cNvSpPr>
            <a:spLocks noChangeArrowheads="1"/>
          </p:cNvSpPr>
          <p:nvPr/>
        </p:nvSpPr>
        <p:spPr bwMode="auto">
          <a:xfrm>
            <a:off x="2036763" y="4735513"/>
            <a:ext cx="460375" cy="1036637"/>
          </a:xfrm>
          <a:prstGeom prst="can">
            <a:avLst>
              <a:gd name="adj" fmla="val 56293"/>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7" name="AutoShape 7"/>
          <p:cNvSpPr>
            <a:spLocks noChangeArrowheads="1"/>
          </p:cNvSpPr>
          <p:nvPr/>
        </p:nvSpPr>
        <p:spPr bwMode="auto">
          <a:xfrm>
            <a:off x="2420938" y="1970088"/>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8" name="AutoShape 8"/>
          <p:cNvSpPr>
            <a:spLocks noChangeArrowheads="1"/>
          </p:cNvSpPr>
          <p:nvPr/>
        </p:nvSpPr>
        <p:spPr bwMode="auto">
          <a:xfrm>
            <a:off x="4725988" y="1970088"/>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9" name="AutoShape 9"/>
          <p:cNvSpPr>
            <a:spLocks noChangeArrowheads="1"/>
          </p:cNvSpPr>
          <p:nvPr/>
        </p:nvSpPr>
        <p:spPr bwMode="auto">
          <a:xfrm>
            <a:off x="2151063" y="2755900"/>
            <a:ext cx="230187" cy="268288"/>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90" name="AutoShape 10"/>
          <p:cNvSpPr>
            <a:spLocks noChangeArrowheads="1"/>
          </p:cNvSpPr>
          <p:nvPr/>
        </p:nvSpPr>
        <p:spPr bwMode="auto">
          <a:xfrm>
            <a:off x="2805113" y="1970088"/>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91" name="AutoShape 11"/>
          <p:cNvSpPr>
            <a:spLocks noChangeArrowheads="1"/>
          </p:cNvSpPr>
          <p:nvPr/>
        </p:nvSpPr>
        <p:spPr bwMode="auto">
          <a:xfrm>
            <a:off x="4725988" y="2354263"/>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92" name="AutoShape 12"/>
          <p:cNvSpPr>
            <a:spLocks noChangeArrowheads="1"/>
          </p:cNvSpPr>
          <p:nvPr/>
        </p:nvSpPr>
        <p:spPr bwMode="auto">
          <a:xfrm>
            <a:off x="2151063" y="3217863"/>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46094" name="AutoShape 14"/>
          <p:cNvCxnSpPr>
            <a:cxnSpLocks noChangeShapeType="1"/>
            <a:stCxn id="46086" idx="0"/>
            <a:endCxn id="46086" idx="1"/>
          </p:cNvCxnSpPr>
          <p:nvPr/>
        </p:nvCxnSpPr>
        <p:spPr bwMode="auto">
          <a:xfrm rot="16200000">
            <a:off x="2138363" y="4864100"/>
            <a:ext cx="258762" cy="1588"/>
          </a:xfrm>
          <a:prstGeom prst="bentConnector3">
            <a:avLst>
              <a:gd name="adj1" fmla="val 188343"/>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099" name="AutoShape 19"/>
          <p:cNvCxnSpPr>
            <a:cxnSpLocks noChangeShapeType="1"/>
            <a:stCxn id="46086" idx="0"/>
            <a:endCxn id="46092" idx="2"/>
          </p:cNvCxnSpPr>
          <p:nvPr/>
        </p:nvCxnSpPr>
        <p:spPr bwMode="auto">
          <a:xfrm flipV="1">
            <a:off x="2266950" y="3486150"/>
            <a:ext cx="0" cy="150812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00" name="AutoShape 20"/>
          <p:cNvCxnSpPr>
            <a:cxnSpLocks noChangeShapeType="1"/>
            <a:stCxn id="46089" idx="1"/>
            <a:endCxn id="46086" idx="0"/>
          </p:cNvCxnSpPr>
          <p:nvPr/>
        </p:nvCxnSpPr>
        <p:spPr bwMode="auto">
          <a:xfrm>
            <a:off x="2151063" y="2890838"/>
            <a:ext cx="115887" cy="210343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01" name="AutoShape 21"/>
          <p:cNvCxnSpPr>
            <a:cxnSpLocks noChangeShapeType="1"/>
            <a:stCxn id="46087" idx="1"/>
            <a:endCxn id="46086" idx="0"/>
          </p:cNvCxnSpPr>
          <p:nvPr/>
        </p:nvCxnSpPr>
        <p:spPr bwMode="auto">
          <a:xfrm flipH="1">
            <a:off x="2266950" y="2105025"/>
            <a:ext cx="153988" cy="288925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02" name="AutoShape 22"/>
          <p:cNvCxnSpPr>
            <a:cxnSpLocks noChangeShapeType="1"/>
            <a:stCxn id="46090" idx="0"/>
            <a:endCxn id="46086" idx="0"/>
          </p:cNvCxnSpPr>
          <p:nvPr/>
        </p:nvCxnSpPr>
        <p:spPr bwMode="auto">
          <a:xfrm flipH="1">
            <a:off x="2266950" y="1970088"/>
            <a:ext cx="654050" cy="30241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03" name="AutoShape 23"/>
          <p:cNvCxnSpPr>
            <a:cxnSpLocks noChangeShapeType="1"/>
            <a:stCxn id="46088" idx="3"/>
            <a:endCxn id="46086" idx="0"/>
          </p:cNvCxnSpPr>
          <p:nvPr/>
        </p:nvCxnSpPr>
        <p:spPr bwMode="auto">
          <a:xfrm flipH="1">
            <a:off x="2266950" y="2105025"/>
            <a:ext cx="2689225" cy="288925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04" name="AutoShape 24"/>
          <p:cNvCxnSpPr>
            <a:cxnSpLocks noChangeShapeType="1"/>
            <a:stCxn id="46091" idx="1"/>
            <a:endCxn id="46086" idx="0"/>
          </p:cNvCxnSpPr>
          <p:nvPr/>
        </p:nvCxnSpPr>
        <p:spPr bwMode="auto">
          <a:xfrm flipH="1">
            <a:off x="2266950" y="2489200"/>
            <a:ext cx="2459038" cy="25050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106" name="Rectangle 26"/>
          <p:cNvSpPr>
            <a:spLocks noChangeArrowheads="1"/>
          </p:cNvSpPr>
          <p:nvPr/>
        </p:nvSpPr>
        <p:spPr bwMode="auto">
          <a:xfrm>
            <a:off x="1884363" y="4465638"/>
            <a:ext cx="1727200" cy="18430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07" name="Rectangle 27"/>
          <p:cNvSpPr>
            <a:spLocks noChangeArrowheads="1"/>
          </p:cNvSpPr>
          <p:nvPr/>
        </p:nvSpPr>
        <p:spPr bwMode="auto">
          <a:xfrm>
            <a:off x="1884363" y="1778000"/>
            <a:ext cx="1420812" cy="711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08" name="Rectangle 28"/>
          <p:cNvSpPr>
            <a:spLocks noChangeArrowheads="1"/>
          </p:cNvSpPr>
          <p:nvPr/>
        </p:nvSpPr>
        <p:spPr bwMode="auto">
          <a:xfrm>
            <a:off x="1884363" y="2489200"/>
            <a:ext cx="766762" cy="1285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09" name="Rectangle 29"/>
          <p:cNvSpPr>
            <a:spLocks noChangeArrowheads="1"/>
          </p:cNvSpPr>
          <p:nvPr/>
        </p:nvSpPr>
        <p:spPr bwMode="auto">
          <a:xfrm>
            <a:off x="3305175" y="1778000"/>
            <a:ext cx="1997075" cy="26876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0" name="Rectangle 30"/>
          <p:cNvSpPr>
            <a:spLocks noChangeArrowheads="1"/>
          </p:cNvSpPr>
          <p:nvPr/>
        </p:nvSpPr>
        <p:spPr bwMode="auto">
          <a:xfrm>
            <a:off x="4071938" y="1778000"/>
            <a:ext cx="1230312" cy="14398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2" name="AutoShape 32"/>
          <p:cNvSpPr>
            <a:spLocks noChangeArrowheads="1"/>
          </p:cNvSpPr>
          <p:nvPr/>
        </p:nvSpPr>
        <p:spPr bwMode="auto">
          <a:xfrm>
            <a:off x="6953250" y="1970088"/>
            <a:ext cx="460375" cy="1036637"/>
          </a:xfrm>
          <a:prstGeom prst="can">
            <a:avLst>
              <a:gd name="adj" fmla="val 56293"/>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3" name="AutoShape 33"/>
          <p:cNvSpPr>
            <a:spLocks noChangeArrowheads="1"/>
          </p:cNvSpPr>
          <p:nvPr/>
        </p:nvSpPr>
        <p:spPr bwMode="auto">
          <a:xfrm>
            <a:off x="5992813" y="1970088"/>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4" name="AutoShape 34"/>
          <p:cNvSpPr>
            <a:spLocks noChangeArrowheads="1"/>
          </p:cNvSpPr>
          <p:nvPr/>
        </p:nvSpPr>
        <p:spPr bwMode="auto">
          <a:xfrm>
            <a:off x="8297863" y="1970088"/>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5" name="AutoShape 35"/>
          <p:cNvSpPr>
            <a:spLocks noChangeArrowheads="1"/>
          </p:cNvSpPr>
          <p:nvPr/>
        </p:nvSpPr>
        <p:spPr bwMode="auto">
          <a:xfrm>
            <a:off x="5722938" y="2755900"/>
            <a:ext cx="230187" cy="268288"/>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6" name="AutoShape 36"/>
          <p:cNvSpPr>
            <a:spLocks noChangeArrowheads="1"/>
          </p:cNvSpPr>
          <p:nvPr/>
        </p:nvSpPr>
        <p:spPr bwMode="auto">
          <a:xfrm>
            <a:off x="6376988" y="1970088"/>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7" name="AutoShape 37"/>
          <p:cNvSpPr>
            <a:spLocks noChangeArrowheads="1"/>
          </p:cNvSpPr>
          <p:nvPr/>
        </p:nvSpPr>
        <p:spPr bwMode="auto">
          <a:xfrm>
            <a:off x="8297863" y="2354263"/>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18" name="AutoShape 38"/>
          <p:cNvSpPr>
            <a:spLocks noChangeArrowheads="1"/>
          </p:cNvSpPr>
          <p:nvPr/>
        </p:nvSpPr>
        <p:spPr bwMode="auto">
          <a:xfrm>
            <a:off x="5722938" y="3217863"/>
            <a:ext cx="230187" cy="268287"/>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46119" name="AutoShape 39"/>
          <p:cNvCxnSpPr>
            <a:cxnSpLocks noChangeShapeType="1"/>
            <a:stCxn id="46112" idx="0"/>
            <a:endCxn id="46112" idx="1"/>
          </p:cNvCxnSpPr>
          <p:nvPr/>
        </p:nvCxnSpPr>
        <p:spPr bwMode="auto">
          <a:xfrm rot="16200000">
            <a:off x="7054851" y="2098675"/>
            <a:ext cx="258762" cy="1587"/>
          </a:xfrm>
          <a:prstGeom prst="bentConnector3">
            <a:avLst>
              <a:gd name="adj1" fmla="val 188343"/>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20" name="AutoShape 40"/>
          <p:cNvCxnSpPr>
            <a:cxnSpLocks noChangeShapeType="1"/>
            <a:stCxn id="46112" idx="0"/>
            <a:endCxn id="46118" idx="2"/>
          </p:cNvCxnSpPr>
          <p:nvPr/>
        </p:nvCxnSpPr>
        <p:spPr bwMode="auto">
          <a:xfrm flipH="1">
            <a:off x="5838825" y="2228850"/>
            <a:ext cx="1344613" cy="1257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21" name="AutoShape 41"/>
          <p:cNvCxnSpPr>
            <a:cxnSpLocks noChangeShapeType="1"/>
            <a:stCxn id="46115" idx="1"/>
            <a:endCxn id="46112" idx="0"/>
          </p:cNvCxnSpPr>
          <p:nvPr/>
        </p:nvCxnSpPr>
        <p:spPr bwMode="auto">
          <a:xfrm flipV="1">
            <a:off x="5722938" y="2228850"/>
            <a:ext cx="1460500" cy="6619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22" name="AutoShape 42"/>
          <p:cNvCxnSpPr>
            <a:cxnSpLocks noChangeShapeType="1"/>
            <a:stCxn id="46113" idx="1"/>
            <a:endCxn id="46112" idx="0"/>
          </p:cNvCxnSpPr>
          <p:nvPr/>
        </p:nvCxnSpPr>
        <p:spPr bwMode="auto">
          <a:xfrm>
            <a:off x="5992813" y="2105025"/>
            <a:ext cx="1190625" cy="12382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23" name="AutoShape 43"/>
          <p:cNvCxnSpPr>
            <a:cxnSpLocks noChangeShapeType="1"/>
            <a:stCxn id="46116" idx="0"/>
            <a:endCxn id="46112" idx="0"/>
          </p:cNvCxnSpPr>
          <p:nvPr/>
        </p:nvCxnSpPr>
        <p:spPr bwMode="auto">
          <a:xfrm>
            <a:off x="6492875" y="1970088"/>
            <a:ext cx="690563" cy="25876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24" name="AutoShape 44"/>
          <p:cNvCxnSpPr>
            <a:cxnSpLocks noChangeShapeType="1"/>
            <a:stCxn id="46114" idx="3"/>
            <a:endCxn id="46112" idx="0"/>
          </p:cNvCxnSpPr>
          <p:nvPr/>
        </p:nvCxnSpPr>
        <p:spPr bwMode="auto">
          <a:xfrm flipH="1">
            <a:off x="7183438" y="2105025"/>
            <a:ext cx="1344612" cy="12382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25" name="AutoShape 45"/>
          <p:cNvCxnSpPr>
            <a:cxnSpLocks noChangeShapeType="1"/>
            <a:stCxn id="46117" idx="1"/>
            <a:endCxn id="46112" idx="0"/>
          </p:cNvCxnSpPr>
          <p:nvPr/>
        </p:nvCxnSpPr>
        <p:spPr bwMode="auto">
          <a:xfrm flipH="1" flipV="1">
            <a:off x="7183438" y="2228850"/>
            <a:ext cx="1114425" cy="26035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126" name="Rectangle 46"/>
          <p:cNvSpPr>
            <a:spLocks noChangeArrowheads="1"/>
          </p:cNvSpPr>
          <p:nvPr/>
        </p:nvSpPr>
        <p:spPr bwMode="auto">
          <a:xfrm>
            <a:off x="5456238" y="1778000"/>
            <a:ext cx="3417887" cy="4530725"/>
          </a:xfrm>
          <a:prstGeom prst="rect">
            <a:avLst/>
          </a:prstGeom>
          <a:gradFill rotWithShape="1">
            <a:gsLst>
              <a:gs pos="0">
                <a:schemeClr val="accent1">
                  <a:alpha val="19000"/>
                </a:schemeClr>
              </a:gs>
              <a:gs pos="100000">
                <a:schemeClr val="accent1">
                  <a:gamma/>
                  <a:shade val="46275"/>
                  <a:invGamma/>
                  <a:alpha val="33000"/>
                </a:schemeClr>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27" name="Rectangle 47"/>
          <p:cNvSpPr>
            <a:spLocks noChangeArrowheads="1"/>
          </p:cNvSpPr>
          <p:nvPr/>
        </p:nvSpPr>
        <p:spPr bwMode="auto">
          <a:xfrm>
            <a:off x="5456238" y="4465638"/>
            <a:ext cx="1727200" cy="18430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28" name="Rectangle 48"/>
          <p:cNvSpPr>
            <a:spLocks noChangeArrowheads="1"/>
          </p:cNvSpPr>
          <p:nvPr/>
        </p:nvSpPr>
        <p:spPr bwMode="auto">
          <a:xfrm>
            <a:off x="5456238" y="1778000"/>
            <a:ext cx="1420812" cy="711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29" name="Rectangle 49"/>
          <p:cNvSpPr>
            <a:spLocks noChangeArrowheads="1"/>
          </p:cNvSpPr>
          <p:nvPr/>
        </p:nvSpPr>
        <p:spPr bwMode="auto">
          <a:xfrm>
            <a:off x="5456238" y="2489200"/>
            <a:ext cx="766762" cy="1285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30" name="Rectangle 50"/>
          <p:cNvSpPr>
            <a:spLocks noChangeArrowheads="1"/>
          </p:cNvSpPr>
          <p:nvPr/>
        </p:nvSpPr>
        <p:spPr bwMode="auto">
          <a:xfrm>
            <a:off x="6877050" y="1778000"/>
            <a:ext cx="1997075" cy="26876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31" name="Rectangle 51"/>
          <p:cNvSpPr>
            <a:spLocks noChangeArrowheads="1"/>
          </p:cNvSpPr>
          <p:nvPr/>
        </p:nvSpPr>
        <p:spPr bwMode="auto">
          <a:xfrm>
            <a:off x="7643813" y="1778000"/>
            <a:ext cx="1230312" cy="14398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33" name="Rectangle 53"/>
          <p:cNvSpPr>
            <a:spLocks noChangeArrowheads="1"/>
          </p:cNvSpPr>
          <p:nvPr/>
        </p:nvSpPr>
        <p:spPr bwMode="auto">
          <a:xfrm>
            <a:off x="1884363" y="1778000"/>
            <a:ext cx="3571875" cy="4530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34" name="Rectangle 54"/>
          <p:cNvSpPr>
            <a:spLocks noChangeArrowheads="1"/>
          </p:cNvSpPr>
          <p:nvPr/>
        </p:nvSpPr>
        <p:spPr bwMode="auto">
          <a:xfrm>
            <a:off x="1901825" y="1778000"/>
            <a:ext cx="3417888" cy="4530725"/>
          </a:xfrm>
          <a:prstGeom prst="rect">
            <a:avLst/>
          </a:prstGeom>
          <a:gradFill rotWithShape="1">
            <a:gsLst>
              <a:gs pos="0">
                <a:schemeClr val="accent1">
                  <a:alpha val="19000"/>
                </a:schemeClr>
              </a:gs>
              <a:gs pos="100000">
                <a:schemeClr val="accent1">
                  <a:gamma/>
                  <a:shade val="46275"/>
                  <a:invGamma/>
                  <a:alpha val="33000"/>
                </a:schemeClr>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35" name="Text Box 55"/>
          <p:cNvSpPr txBox="1">
            <a:spLocks noChangeArrowheads="1"/>
          </p:cNvSpPr>
          <p:nvPr/>
        </p:nvSpPr>
        <p:spPr bwMode="auto">
          <a:xfrm>
            <a:off x="5838825" y="5942013"/>
            <a:ext cx="946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t>Garage</a:t>
            </a:r>
          </a:p>
        </p:txBody>
      </p:sp>
      <p:sp>
        <p:nvSpPr>
          <p:cNvPr id="46136" name="Text Box 56"/>
          <p:cNvSpPr txBox="1">
            <a:spLocks noChangeArrowheads="1"/>
          </p:cNvSpPr>
          <p:nvPr/>
        </p:nvSpPr>
        <p:spPr bwMode="auto">
          <a:xfrm>
            <a:off x="2268538" y="5942013"/>
            <a:ext cx="946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t>Garage</a:t>
            </a:r>
          </a:p>
        </p:txBody>
      </p:sp>
      <p:sp>
        <p:nvSpPr>
          <p:cNvPr id="47"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4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4"/>
          <p:cNvGraphicFramePr>
            <a:graphicFrameLocks noGrp="1" noChangeAspect="1"/>
          </p:cNvGraphicFramePr>
          <p:nvPr>
            <p:ph idx="1"/>
            <p:extLst>
              <p:ext uri="{D42A27DB-BD31-4B8C-83A1-F6EECF244321}">
                <p14:modId xmlns:p14="http://schemas.microsoft.com/office/powerpoint/2010/main" xmlns="" val="531671870"/>
              </p:ext>
            </p:extLst>
          </p:nvPr>
        </p:nvGraphicFramePr>
        <p:xfrm>
          <a:off x="1752600" y="1165134"/>
          <a:ext cx="6886575" cy="5159466"/>
        </p:xfrm>
        <a:graphic>
          <a:graphicData uri="http://schemas.openxmlformats.org/presentationml/2006/ole">
            <p:oleObj spid="_x0000_s201799" name="Picture Publisher Image" r:id="rId4" imgW="8239125" imgH="6172200" progId="">
              <p:embed/>
            </p:oleObj>
          </a:graphicData>
        </a:graphic>
      </p:graphicFrame>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201729" name="Title 1"/>
          <p:cNvSpPr>
            <a:spLocks noGrp="1"/>
          </p:cNvSpPr>
          <p:nvPr>
            <p:ph type="title"/>
          </p:nvPr>
        </p:nvSpPr>
        <p:spPr/>
        <p:txBody>
          <a:bodyPr/>
          <a:lstStyle/>
          <a:p>
            <a:r>
              <a:rPr lang="en-US">
                <a:latin typeface="Arial Rounded MT Bold" charset="0"/>
              </a:rPr>
              <a:t>On Demand = Hot Water Priming</a:t>
            </a:r>
          </a:p>
        </p:txBody>
      </p:sp>
      <p:sp>
        <p:nvSpPr>
          <p:cNvPr id="5"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4" descr="3_pipes_ID_3"/>
          <p:cNvPicPr>
            <a:picLocks noGrp="1" noChangeAspect="1" noChangeArrowheads="1"/>
          </p:cNvPicPr>
          <p:nvPr>
            <p:ph idx="1"/>
          </p:nvPr>
        </p:nvPicPr>
        <p:blipFill>
          <a:blip r:embed="rId3" cstate="screen">
            <a:extLst>
              <a:ext uri="{28A0092B-C50C-407E-A947-70E740481C1C}">
                <a14:useLocalDpi xmlns:a14="http://schemas.microsoft.com/office/drawing/2010/main" xmlns=""/>
              </a:ext>
            </a:extLst>
          </a:blip>
          <a:srcRect t="-25749" b="-25749"/>
          <a:stretch>
            <a:fillRect/>
          </a:stretch>
        </p:blipFill>
        <p:spPr>
          <a:xfrm>
            <a:off x="2362200" y="0"/>
            <a:ext cx="6400800" cy="4495800"/>
          </a:xfrm>
          <a:noFill/>
        </p:spPr>
      </p:pic>
      <p:sp>
        <p:nvSpPr>
          <p:cNvPr id="6"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205825" name="Title 1"/>
          <p:cNvSpPr>
            <a:spLocks noGrp="1"/>
          </p:cNvSpPr>
          <p:nvPr>
            <p:ph type="title"/>
          </p:nvPr>
        </p:nvSpPr>
        <p:spPr>
          <a:xfrm>
            <a:off x="152400" y="228600"/>
            <a:ext cx="6400800" cy="685800"/>
          </a:xfrm>
        </p:spPr>
        <p:txBody>
          <a:bodyPr/>
          <a:lstStyle/>
          <a:p>
            <a:r>
              <a:rPr lang="en-US" dirty="0">
                <a:latin typeface="Arial Rounded MT Bold" charset="0"/>
              </a:rPr>
              <a:t>High-Efficiency Hot Water Distribution Systems</a:t>
            </a:r>
          </a:p>
        </p:txBody>
      </p:sp>
      <p:sp>
        <p:nvSpPr>
          <p:cNvPr id="5" name="Text Box 5"/>
          <p:cNvSpPr txBox="1">
            <a:spLocks noChangeArrowheads="1"/>
          </p:cNvSpPr>
          <p:nvPr/>
        </p:nvSpPr>
        <p:spPr bwMode="auto">
          <a:xfrm>
            <a:off x="2133600" y="3886200"/>
            <a:ext cx="67818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a:latin typeface="+mn-lt"/>
              </a:rPr>
              <a:t>Volumes and </a:t>
            </a:r>
            <a:r>
              <a:rPr lang="en-US" sz="2000" dirty="0" smtClean="0">
                <a:latin typeface="+mn-lt"/>
              </a:rPr>
              <a:t>thermal conductivity </a:t>
            </a:r>
            <a:r>
              <a:rPr lang="en-US" sz="2000" dirty="0">
                <a:latin typeface="+mn-lt"/>
              </a:rPr>
              <a:t>vary between </a:t>
            </a:r>
            <a:r>
              <a:rPr lang="en-US" sz="2000" dirty="0" smtClean="0">
                <a:latin typeface="+mn-lt"/>
              </a:rPr>
              <a:t>all types </a:t>
            </a:r>
            <a:r>
              <a:rPr lang="en-US" sz="2000" dirty="0">
                <a:latin typeface="+mn-lt"/>
              </a:rPr>
              <a:t>of tubing</a:t>
            </a:r>
            <a:r>
              <a:rPr lang="en-US" sz="2000" dirty="0" smtClean="0">
                <a:latin typeface="+mn-lt"/>
              </a:rPr>
              <a:t>.</a:t>
            </a:r>
            <a:r>
              <a:rPr lang="en-US" sz="2000" dirty="0">
                <a:latin typeface="+mn-lt"/>
              </a:rPr>
              <a:t> Plastic tubing, like PEX or CPVC reduces wait times with lower internal </a:t>
            </a:r>
            <a:r>
              <a:rPr lang="en-US" sz="2000" dirty="0" smtClean="0">
                <a:latin typeface="+mn-lt"/>
              </a:rPr>
              <a:t>volume then copper. </a:t>
            </a:r>
          </a:p>
          <a:p>
            <a:pPr>
              <a:defRPr/>
            </a:pPr>
            <a:endParaRPr lang="en-US" sz="2000" dirty="0">
              <a:latin typeface="+mn-lt"/>
            </a:endParaRPr>
          </a:p>
          <a:p>
            <a:pPr>
              <a:defRPr/>
            </a:pPr>
            <a:r>
              <a:rPr lang="en-US" sz="2000" dirty="0" smtClean="0">
                <a:latin typeface="+mn-lt"/>
              </a:rPr>
              <a:t>Also select tubing certified to NSF-61 if they are intended for any potable water end use. </a:t>
            </a:r>
            <a:endParaRPr lang="en-US" sz="2000" dirty="0">
              <a:latin typeface="+mn-lt"/>
            </a:endParaRPr>
          </a:p>
          <a:p>
            <a:pPr>
              <a:defRPr/>
            </a:pPr>
            <a:endParaRPr lang="en-US" sz="2000" dirty="0"/>
          </a:p>
        </p:txBody>
      </p:sp>
      <p:sp>
        <p:nvSpPr>
          <p:cNvPr id="7"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8"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gradFill rotWithShape="1">
            <a:gsLst>
              <a:gs pos="0">
                <a:srgbClr val="AB0000"/>
              </a:gs>
              <a:gs pos="99001">
                <a:srgbClr val="0000FF"/>
              </a:gs>
              <a:gs pos="100000">
                <a:srgbClr val="FFFFFF"/>
              </a:gs>
            </a:gsLst>
            <a:lin ang="0" scaled="1"/>
          </a:gradFill>
          <a:ln w="76200">
            <a:solidFill>
              <a:schemeClr val="bg1"/>
            </a:solidFill>
            <a:round/>
            <a:headEnd/>
            <a:tailEnd/>
          </a:ln>
        </p:spPr>
        <p:txBody>
          <a:bodyPr/>
          <a:lstStyle/>
          <a:p>
            <a:endParaRPr lang="en-US"/>
          </a:p>
        </p:txBody>
      </p:sp>
      <p:sp>
        <p:nvSpPr>
          <p:cNvPr id="203777" name="Title 1"/>
          <p:cNvSpPr>
            <a:spLocks noGrp="1"/>
          </p:cNvSpPr>
          <p:nvPr>
            <p:ph type="title"/>
          </p:nvPr>
        </p:nvSpPr>
        <p:spPr/>
        <p:txBody>
          <a:bodyPr/>
          <a:lstStyle/>
          <a:p>
            <a:r>
              <a:rPr lang="en-US">
                <a:latin typeface="Arial Rounded MT Bold" charset="0"/>
              </a:rPr>
              <a:t>High-Efficiency Hot Water Distribution Systems</a:t>
            </a:r>
          </a:p>
        </p:txBody>
      </p:sp>
      <p:pic>
        <p:nvPicPr>
          <p:cNvPr id="4" name="Picture 5"/>
          <p:cNvPicPr>
            <a:picLocks noGrp="1" noChangeAspect="1" noChangeArrowheads="1"/>
          </p:cNvPicPr>
          <p:nvPr>
            <p:ph idx="1"/>
          </p:nvPr>
        </p:nvPicPr>
        <p:blipFill>
          <a:blip r:embed="rId3" cstate="screen">
            <a:extLst>
              <a:ext uri="{28A0092B-C50C-407E-A947-70E740481C1C}">
                <a14:useLocalDpi xmlns:a14="http://schemas.microsoft.com/office/drawing/2010/main" xmlns=""/>
              </a:ext>
            </a:extLst>
          </a:blip>
          <a:srcRect t="-54784" b="-54784"/>
          <a:stretch>
            <a:fillRect/>
          </a:stretch>
        </p:blipFill>
        <p:spPr>
          <a:xfrm>
            <a:off x="2438400" y="1905000"/>
            <a:ext cx="6400800" cy="4495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3779" name="Rectangle 3"/>
          <p:cNvSpPr txBox="1">
            <a:spLocks noChangeArrowheads="1"/>
          </p:cNvSpPr>
          <p:nvPr/>
        </p:nvSpPr>
        <p:spPr bwMode="auto">
          <a:xfrm>
            <a:off x="1981200" y="1828800"/>
            <a:ext cx="6861175" cy="17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en-US" sz="2800" dirty="0"/>
              <a:t>   </a:t>
            </a:r>
            <a:r>
              <a:rPr lang="en-US" sz="2000" dirty="0"/>
              <a:t>Tables have been developed to assist the designers of hot water distribution systems. </a:t>
            </a:r>
          </a:p>
          <a:p>
            <a:pPr algn="ctr">
              <a:lnSpc>
                <a:spcPct val="90000"/>
              </a:lnSpc>
              <a:spcBef>
                <a:spcPct val="20000"/>
              </a:spcBef>
            </a:pPr>
            <a:r>
              <a:rPr lang="en-US" sz="2000" dirty="0" smtClean="0"/>
              <a:t>Found in the International Plumbing Code:</a:t>
            </a:r>
            <a:endParaRPr lang="en-US" sz="2000" dirty="0"/>
          </a:p>
        </p:txBody>
      </p:sp>
      <p:sp>
        <p:nvSpPr>
          <p:cNvPr id="6" name="Title 1"/>
          <p:cNvSpPr txBox="1">
            <a:spLocks/>
          </p:cNvSpPr>
          <p:nvPr/>
        </p:nvSpPr>
        <p:spPr bwMode="auto">
          <a:xfrm>
            <a:off x="4800600" y="6477000"/>
            <a:ext cx="434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Energy/Water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15041" name="Title 1"/>
          <p:cNvSpPr>
            <a:spLocks noGrp="1"/>
          </p:cNvSpPr>
          <p:nvPr>
            <p:ph type="title"/>
          </p:nvPr>
        </p:nvSpPr>
        <p:spPr/>
        <p:txBody>
          <a:bodyPr/>
          <a:lstStyle/>
          <a:p>
            <a:r>
              <a:rPr lang="en-US">
                <a:latin typeface="Arial Rounded MT Bold" charset="0"/>
              </a:rPr>
              <a:t>Solar Water Heating Systems </a:t>
            </a:r>
          </a:p>
        </p:txBody>
      </p:sp>
      <p:sp>
        <p:nvSpPr>
          <p:cNvPr id="215042" name="Content Placeholder 1"/>
          <p:cNvSpPr>
            <a:spLocks noGrp="1"/>
          </p:cNvSpPr>
          <p:nvPr>
            <p:ph idx="1"/>
          </p:nvPr>
        </p:nvSpPr>
        <p:spPr/>
        <p:txBody>
          <a:bodyPr/>
          <a:lstStyle/>
          <a:p>
            <a:endParaRPr lang="en-US">
              <a:latin typeface="Arial Rounded MT Bold" charset="0"/>
            </a:endParaRPr>
          </a:p>
        </p:txBody>
      </p:sp>
      <p:pic>
        <p:nvPicPr>
          <p:cNvPr id="215043" name="Content Placeholder 1" descr="P1150194.JP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590800" y="1981200"/>
            <a:ext cx="6400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3" name="Picture 5" descr="faucet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52400" y="2209800"/>
            <a:ext cx="3621087"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4" name="Picture 6" descr="Showerhead"/>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000500" y="32182"/>
            <a:ext cx="5143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8" name="Title 1"/>
          <p:cNvSpPr txBox="1">
            <a:spLocks/>
          </p:cNvSpPr>
          <p:nvPr/>
        </p:nvSpPr>
        <p:spPr bwMode="auto">
          <a:xfrm>
            <a:off x="152400" y="2286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dirty="0" smtClean="0">
                <a:latin typeface="Arial Rounded MT Bold" charset="0"/>
              </a:rPr>
              <a:t>Green Plumbing &amp; Mechanical </a:t>
            </a:r>
            <a:r>
              <a:rPr lang="en-US" dirty="0">
                <a:latin typeface="Arial Rounded MT Bold" charset="0"/>
              </a:rPr>
              <a:t>Technologies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1"/>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67000" y="1524000"/>
            <a:ext cx="5473700" cy="4868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17089" name="Title 1"/>
          <p:cNvSpPr>
            <a:spLocks noGrp="1"/>
          </p:cNvSpPr>
          <p:nvPr>
            <p:ph type="title"/>
          </p:nvPr>
        </p:nvSpPr>
        <p:spPr/>
        <p:txBody>
          <a:bodyPr/>
          <a:lstStyle/>
          <a:p>
            <a:r>
              <a:rPr lang="en-US">
                <a:latin typeface="Arial Rounded MT Bold" charset="0"/>
              </a:rPr>
              <a:t>Solar Water Heating Systems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3"/>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743200" y="1524000"/>
            <a:ext cx="5221288" cy="4702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19137" name="Title 1"/>
          <p:cNvSpPr>
            <a:spLocks noGrp="1"/>
          </p:cNvSpPr>
          <p:nvPr>
            <p:ph type="title"/>
          </p:nvPr>
        </p:nvSpPr>
        <p:spPr/>
        <p:txBody>
          <a:bodyPr/>
          <a:lstStyle/>
          <a:p>
            <a:r>
              <a:rPr lang="en-US">
                <a:latin typeface="Arial Rounded MT Bold" charset="0"/>
              </a:rPr>
              <a:t>Solar Water Heating Systems </a:t>
            </a: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 061"/>
          <p:cNvPicPr>
            <a:picLocks noGrp="1" noChangeAspect="1" noChangeArrowheads="1"/>
          </p:cNvPicPr>
          <p:nvPr>
            <p:ph idx="1"/>
          </p:nvPr>
        </p:nvPicPr>
        <p:blipFill>
          <a:blip r:embed="rId3" cstate="screen">
            <a:extLst>
              <a:ext uri="{28A0092B-C50C-407E-A947-70E740481C1C}">
                <a14:useLocalDpi xmlns:a14="http://schemas.microsoft.com/office/drawing/2010/main" xmlns=""/>
              </a:ext>
            </a:extLst>
          </a:blip>
          <a:srcRect l="-3390" r="-3390"/>
          <a:stretch>
            <a:fillRect/>
          </a:stretch>
        </p:blipFill>
        <p:spPr>
          <a:xfrm>
            <a:off x="1523999" y="228600"/>
            <a:ext cx="8787539" cy="6172200"/>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21185" name="Title 1"/>
          <p:cNvSpPr>
            <a:spLocks noGrp="1"/>
          </p:cNvSpPr>
          <p:nvPr>
            <p:ph type="title"/>
          </p:nvPr>
        </p:nvSpPr>
        <p:spPr/>
        <p:txBody>
          <a:bodyPr/>
          <a:lstStyle/>
          <a:p>
            <a:r>
              <a:rPr lang="en-US">
                <a:latin typeface="Arial Rounded MT Bold" charset="0"/>
              </a:rPr>
              <a:t>Solar Water Heating Systems </a:t>
            </a:r>
          </a:p>
        </p:txBody>
      </p:sp>
      <p:sp>
        <p:nvSpPr>
          <p:cNvPr id="6"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AB0000"/>
          </a:solidFill>
          <a:ln w="76200">
            <a:solidFill>
              <a:schemeClr val="bg1"/>
            </a:solidFill>
            <a:round/>
            <a:headEnd/>
            <a:tailEnd/>
          </a:ln>
        </p:spPr>
        <p:txBody>
          <a:bodyPr/>
          <a:lstStyle/>
          <a:p>
            <a:endParaRPr lang="en-US"/>
          </a:p>
        </p:txBody>
      </p:sp>
      <p:sp>
        <p:nvSpPr>
          <p:cNvPr id="223233" name="Title 1"/>
          <p:cNvSpPr>
            <a:spLocks noGrp="1"/>
          </p:cNvSpPr>
          <p:nvPr>
            <p:ph type="title"/>
          </p:nvPr>
        </p:nvSpPr>
        <p:spPr/>
        <p:txBody>
          <a:bodyPr/>
          <a:lstStyle/>
          <a:p>
            <a:r>
              <a:rPr lang="en-US">
                <a:latin typeface="Arial Rounded MT Bold" charset="0"/>
              </a:rPr>
              <a:t>Solar Water Heating Systems </a:t>
            </a:r>
          </a:p>
        </p:txBody>
      </p:sp>
      <p:sp>
        <p:nvSpPr>
          <p:cNvPr id="223234" name="Content Placeholder 1"/>
          <p:cNvSpPr>
            <a:spLocks noGrp="1"/>
          </p:cNvSpPr>
          <p:nvPr>
            <p:ph idx="1"/>
          </p:nvPr>
        </p:nvSpPr>
        <p:spPr>
          <a:xfrm>
            <a:off x="1828800" y="1828800"/>
            <a:ext cx="7010400" cy="4495800"/>
          </a:xfrm>
        </p:spPr>
        <p:txBody>
          <a:bodyPr/>
          <a:lstStyle/>
          <a:p>
            <a:r>
              <a:rPr lang="en-US" sz="2000" dirty="0">
                <a:latin typeface="Arial Rounded MT Bold" charset="0"/>
              </a:rPr>
              <a:t>	The U.S. Department of Energy (DOE) cites that on average water heating bills drop 50% to 80% when a solar water heating system is installed. </a:t>
            </a:r>
          </a:p>
          <a:p>
            <a:endParaRPr lang="en-US" sz="2000" dirty="0">
              <a:latin typeface="Arial Rounded MT Bold" charset="0"/>
            </a:endParaRPr>
          </a:p>
          <a:p>
            <a:r>
              <a:rPr lang="en-US" sz="2000" dirty="0">
                <a:latin typeface="Arial Rounded MT Bold" charset="0"/>
              </a:rPr>
              <a:t>	A single family home system ranges between $2,000 and $15,000.</a:t>
            </a:r>
          </a:p>
          <a:p>
            <a:endParaRPr lang="en-US" sz="2000" dirty="0">
              <a:latin typeface="Arial Rounded MT Bold" charset="0"/>
            </a:endParaRPr>
          </a:p>
          <a:p>
            <a:r>
              <a:rPr lang="en-US" sz="2000" dirty="0">
                <a:latin typeface="Arial Rounded MT Bold" charset="0"/>
              </a:rPr>
              <a:t> 	Payback period between 9 and 15 years, although it could be as low as 4 years with government incentives. </a:t>
            </a:r>
          </a:p>
          <a:p>
            <a:endParaRPr lang="en-US" dirty="0">
              <a:latin typeface="Arial Rounded MT Bold" charset="0"/>
            </a:endParaRPr>
          </a:p>
          <a:p>
            <a:endParaRPr lang="en-US" dirty="0">
              <a:latin typeface="Arial Rounded MT Bold" charset="0"/>
            </a:endParaRPr>
          </a:p>
        </p:txBody>
      </p:sp>
      <p:sp>
        <p:nvSpPr>
          <p:cNvPr id="5" name="Title 1"/>
          <p:cNvSpPr txBox="1">
            <a:spLocks/>
          </p:cNvSpPr>
          <p:nvPr/>
        </p:nvSpPr>
        <p:spPr bwMode="auto">
          <a:xfrm>
            <a:off x="5583146" y="6477000"/>
            <a:ext cx="35608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Energy Conservation Systems </a:t>
            </a:r>
            <a:endParaRPr lang="en-US" sz="1800" dirty="0">
              <a:latin typeface="Arial Rounded MT Bold" charset="0"/>
            </a:endParaRPr>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solidFill>
                <a:srgbClr val="000000"/>
              </a:solidFill>
            </a:endParaRPr>
          </a:p>
        </p:txBody>
      </p:sp>
      <p:sp>
        <p:nvSpPr>
          <p:cNvPr id="233473" name="Title 1"/>
          <p:cNvSpPr>
            <a:spLocks noGrp="1"/>
          </p:cNvSpPr>
          <p:nvPr>
            <p:ph type="title"/>
          </p:nvPr>
        </p:nvSpPr>
        <p:spPr/>
        <p:txBody>
          <a:bodyPr/>
          <a:lstStyle/>
          <a:p>
            <a:r>
              <a:rPr lang="en-US" dirty="0" smtClean="0">
                <a:solidFill>
                  <a:srgbClr val="FFFFFF"/>
                </a:solidFill>
                <a:latin typeface="Arial Rounded MT Bold" charset="0"/>
              </a:rPr>
              <a:t>IEQ / Life Safety Systems</a:t>
            </a:r>
            <a:r>
              <a:rPr lang="en-US" dirty="0">
                <a:latin typeface="Arial Rounded MT Bold" charset="0"/>
              </a:rPr>
              <a:t/>
            </a:r>
            <a:br>
              <a:rPr lang="en-US" dirty="0">
                <a:latin typeface="Arial Rounded MT Bold" charset="0"/>
              </a:rPr>
            </a:br>
            <a:endParaRPr lang="en-US" dirty="0">
              <a:latin typeface="Arial Rounded MT Bold" charset="0"/>
            </a:endParaRPr>
          </a:p>
        </p:txBody>
      </p:sp>
      <p:sp>
        <p:nvSpPr>
          <p:cNvPr id="6" name="Content Placeholder 2"/>
          <p:cNvSpPr>
            <a:spLocks noGrp="1"/>
          </p:cNvSpPr>
          <p:nvPr>
            <p:ph idx="1"/>
          </p:nvPr>
        </p:nvSpPr>
        <p:spPr>
          <a:xfrm>
            <a:off x="2819400" y="1981200"/>
            <a:ext cx="6019800" cy="4495800"/>
          </a:xfrm>
        </p:spPr>
        <p:txBody>
          <a:bodyPr rtlCol="0">
            <a:noAutofit/>
          </a:bodyPr>
          <a:lstStyle/>
          <a:p>
            <a:pPr marL="0" indent="0" fontAlgn="auto">
              <a:spcAft>
                <a:spcPts val="0"/>
              </a:spcAft>
              <a:buFont typeface="Arial" pitchFamily="34" charset="0"/>
              <a:buNone/>
              <a:defRPr/>
            </a:pPr>
            <a:r>
              <a:rPr lang="en-US" dirty="0" smtClean="0">
                <a:ea typeface="+mn-ea"/>
                <a:cs typeface="+mn-cs"/>
              </a:rPr>
              <a:t>There are three technologies covered in the report that reduce or eliminate conditions that could cause health issues or death:</a:t>
            </a:r>
          </a:p>
          <a:p>
            <a:pPr marL="0" indent="0" fontAlgn="auto">
              <a:spcAft>
                <a:spcPts val="0"/>
              </a:spcAft>
              <a:buFont typeface="Arial" pitchFamily="34" charset="0"/>
              <a:buNone/>
              <a:defRPr/>
            </a:pPr>
            <a:endParaRPr lang="en-US" dirty="0" smtClean="0">
              <a:ea typeface="+mn-ea"/>
              <a:cs typeface="+mn-cs"/>
            </a:endParaRPr>
          </a:p>
          <a:p>
            <a:pPr marL="0" indent="0" fontAlgn="auto">
              <a:spcAft>
                <a:spcPts val="0"/>
              </a:spcAft>
              <a:buFont typeface="Arial" pitchFamily="34" charset="0"/>
              <a:buNone/>
              <a:defRPr/>
            </a:pPr>
            <a:endParaRPr lang="en-US" dirty="0" smtClean="0">
              <a:ea typeface="+mn-ea"/>
              <a:cs typeface="+mn-cs"/>
            </a:endParaRPr>
          </a:p>
          <a:p>
            <a:pPr lvl="1" fontAlgn="auto">
              <a:spcAft>
                <a:spcPts val="0"/>
              </a:spcAft>
              <a:buFont typeface="Wingdings" pitchFamily="2" charset="2"/>
              <a:buChar char="§"/>
              <a:defRPr/>
            </a:pPr>
            <a:r>
              <a:rPr lang="en-US" dirty="0" smtClean="0"/>
              <a:t>Radon </a:t>
            </a:r>
            <a:r>
              <a:rPr lang="en-US" dirty="0"/>
              <a:t>Venting</a:t>
            </a:r>
          </a:p>
          <a:p>
            <a:pPr lvl="1" fontAlgn="auto">
              <a:spcAft>
                <a:spcPts val="0"/>
              </a:spcAft>
              <a:buFont typeface="Wingdings" pitchFamily="2" charset="2"/>
              <a:buChar char="§"/>
              <a:defRPr/>
            </a:pPr>
            <a:r>
              <a:rPr lang="en-US" dirty="0" smtClean="0">
                <a:ea typeface="+mn-ea"/>
                <a:cs typeface="+mn-cs"/>
              </a:rPr>
              <a:t>Central Vacuum</a:t>
            </a:r>
          </a:p>
          <a:p>
            <a:pPr lvl="1" fontAlgn="auto">
              <a:spcAft>
                <a:spcPts val="0"/>
              </a:spcAft>
              <a:buFont typeface="Wingdings" pitchFamily="2" charset="2"/>
              <a:buChar char="§"/>
              <a:defRPr/>
            </a:pPr>
            <a:r>
              <a:rPr lang="en-US" dirty="0" smtClean="0">
                <a:ea typeface="+mn-ea"/>
                <a:cs typeface="+mn-cs"/>
              </a:rPr>
              <a:t>Fire Sprinkler </a:t>
            </a:r>
            <a:r>
              <a:rPr lang="en-US" sz="1600" dirty="0" smtClean="0">
                <a:ea typeface="+mn-ea"/>
                <a:cs typeface="+mn-cs"/>
              </a:rPr>
              <a:t>(Residential)</a:t>
            </a:r>
          </a:p>
        </p:txBody>
      </p:sp>
      <p:pic>
        <p:nvPicPr>
          <p:cNvPr id="3" name="Picture 2" descr="Unknown.jpe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629400" y="4191000"/>
            <a:ext cx="2409524" cy="2114286"/>
          </a:xfrm>
          <a:prstGeom prst="rect">
            <a:avLst/>
          </a:prstGeom>
        </p:spPr>
      </p:pic>
      <p:pic>
        <p:nvPicPr>
          <p:cNvPr id="8" name="Content Placeholder 1"/>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1905000" y="4038600"/>
            <a:ext cx="1224158" cy="2242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301263120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33473" name="Title 1"/>
          <p:cNvSpPr>
            <a:spLocks noGrp="1"/>
          </p:cNvSpPr>
          <p:nvPr>
            <p:ph type="title"/>
          </p:nvPr>
        </p:nvSpPr>
        <p:spPr/>
        <p:txBody>
          <a:bodyPr/>
          <a:lstStyle/>
          <a:p>
            <a:r>
              <a:rPr lang="en-US">
                <a:solidFill>
                  <a:srgbClr val="FFFFFF"/>
                </a:solidFill>
                <a:latin typeface="Arial Rounded MT Bold" charset="0"/>
              </a:rPr>
              <a:t>Radon Venting</a:t>
            </a:r>
            <a:r>
              <a:rPr lang="en-US">
                <a:latin typeface="Arial Rounded MT Bold" charset="0"/>
              </a:rPr>
              <a:t/>
            </a:r>
            <a:br>
              <a:rPr lang="en-US">
                <a:latin typeface="Arial Rounded MT Bold" charset="0"/>
              </a:rPr>
            </a:br>
            <a:endParaRPr lang="en-US">
              <a:latin typeface="Arial Rounded MT Bold" charset="0"/>
            </a:endParaRPr>
          </a:p>
        </p:txBody>
      </p:sp>
      <p:pic>
        <p:nvPicPr>
          <p:cNvPr id="233474" name="Content Placeholder 1"/>
          <p:cNvPicPr>
            <a:picLocks noGrp="1" noChangeAspect="1"/>
          </p:cNvPicPr>
          <p:nvPr>
            <p:ph idx="1"/>
          </p:nvPr>
        </p:nvPicPr>
        <p:blipFill>
          <a:blip r:embed="rId4" cstate="screen">
            <a:extLst>
              <a:ext uri="{28A0092B-C50C-407E-A947-70E740481C1C}">
                <a14:useLocalDpi xmlns:a14="http://schemas.microsoft.com/office/drawing/2010/main" xmlns=""/>
              </a:ext>
            </a:extLst>
          </a:blip>
          <a:srcRect t="-37076" b="-37076"/>
          <a:stretch>
            <a:fillRect/>
          </a:stretch>
        </p:blipFill>
        <p:spPr>
          <a:xfrm>
            <a:off x="2362200" y="2362200"/>
            <a:ext cx="6400800" cy="4495800"/>
          </a:xfrm>
        </p:spPr>
      </p:pic>
      <p:sp>
        <p:nvSpPr>
          <p:cNvPr id="2" name="TextBox 1"/>
          <p:cNvSpPr txBox="1"/>
          <p:nvPr/>
        </p:nvSpPr>
        <p:spPr>
          <a:xfrm>
            <a:off x="2743200" y="2133600"/>
            <a:ext cx="5587249" cy="923330"/>
          </a:xfrm>
          <a:prstGeom prst="rect">
            <a:avLst/>
          </a:prstGeom>
          <a:noFill/>
        </p:spPr>
        <p:txBody>
          <a:bodyPr wrap="none" rtlCol="0">
            <a:spAutoFit/>
          </a:bodyPr>
          <a:lstStyle/>
          <a:p>
            <a:pPr algn="ctr"/>
            <a:r>
              <a:rPr lang="en-US" dirty="0" smtClean="0">
                <a:latin typeface="+mn-lt"/>
              </a:rPr>
              <a:t>Radon Venting : an easy and very real lifesaver!</a:t>
            </a:r>
          </a:p>
          <a:p>
            <a:pPr algn="ctr"/>
            <a:endParaRPr lang="en-US" dirty="0">
              <a:latin typeface="+mn-lt"/>
            </a:endParaRPr>
          </a:p>
          <a:p>
            <a:pPr algn="ctr"/>
            <a:r>
              <a:rPr lang="en-US" dirty="0" smtClean="0">
                <a:latin typeface="+mn-lt"/>
              </a:rPr>
              <a:t>1 in 15 homes </a:t>
            </a:r>
            <a:endParaRPr lang="en-US" dirty="0">
              <a:latin typeface="+mn-lt"/>
            </a:endParaRPr>
          </a:p>
        </p:txBody>
      </p:sp>
      <p:sp>
        <p:nvSpPr>
          <p:cNvPr id="3" name="Rectangle 2"/>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35521" name="Title 1"/>
          <p:cNvSpPr>
            <a:spLocks noGrp="1"/>
          </p:cNvSpPr>
          <p:nvPr>
            <p:ph type="title"/>
          </p:nvPr>
        </p:nvSpPr>
        <p:spPr/>
        <p:txBody>
          <a:bodyPr/>
          <a:lstStyle/>
          <a:p>
            <a:r>
              <a:rPr lang="en-US">
                <a:latin typeface="Arial Rounded MT Bold" charset="0"/>
              </a:rPr>
              <a:t>Radon Venting</a:t>
            </a:r>
            <a:br>
              <a:rPr lang="en-US">
                <a:latin typeface="Arial Rounded MT Bold" charset="0"/>
              </a:rPr>
            </a:br>
            <a:endParaRPr lang="en-US">
              <a:latin typeface="Arial Rounded MT Bold" charset="0"/>
            </a:endParaRPr>
          </a:p>
        </p:txBody>
      </p:sp>
      <p:sp>
        <p:nvSpPr>
          <p:cNvPr id="235522" name="Content Placeholder 1"/>
          <p:cNvSpPr>
            <a:spLocks noGrp="1"/>
          </p:cNvSpPr>
          <p:nvPr>
            <p:ph idx="1"/>
          </p:nvPr>
        </p:nvSpPr>
        <p:spPr>
          <a:xfrm>
            <a:off x="1905000" y="2057400"/>
            <a:ext cx="6553200" cy="4038600"/>
          </a:xfrm>
        </p:spPr>
        <p:txBody>
          <a:bodyPr/>
          <a:lstStyle/>
          <a:p>
            <a:r>
              <a:rPr lang="en-US" dirty="0">
                <a:latin typeface="Arial Rounded MT Bold" charset="0"/>
              </a:rPr>
              <a:t>	Nearly 1 out of every 15 homes in the U.S. is estimated to have elevated radon concentrations. </a:t>
            </a:r>
          </a:p>
          <a:p>
            <a:endParaRPr lang="en-US" dirty="0">
              <a:latin typeface="Arial Rounded MT Bold" charset="0"/>
            </a:endParaRPr>
          </a:p>
          <a:p>
            <a:r>
              <a:rPr lang="en-US" dirty="0">
                <a:latin typeface="Arial Rounded MT Bold" charset="0"/>
              </a:rPr>
              <a:t>	World Health Organization reports that radon is estimated to be responsible for 3-14% of lung cancers </a:t>
            </a:r>
            <a:r>
              <a:rPr lang="en-US" dirty="0" smtClean="0">
                <a:latin typeface="Arial Rounded MT Bold" charset="0"/>
              </a:rPr>
              <a:t>worldwide</a:t>
            </a:r>
          </a:p>
          <a:p>
            <a:endParaRPr lang="en-US" dirty="0">
              <a:latin typeface="Arial Rounded MT Bold" charset="0"/>
            </a:endParaRPr>
          </a:p>
          <a:p>
            <a:r>
              <a:rPr lang="en-US" dirty="0" smtClean="0">
                <a:latin typeface="Arial Rounded MT Bold" charset="0"/>
              </a:rPr>
              <a:t>	Most common material is PVC vent piping.  </a:t>
            </a:r>
            <a:r>
              <a:rPr lang="en-US" dirty="0">
                <a:latin typeface="Arial Rounded MT Bold" charset="0"/>
              </a:rPr>
              <a:t>	</a:t>
            </a:r>
          </a:p>
        </p:txBody>
      </p:sp>
      <p:sp>
        <p:nvSpPr>
          <p:cNvPr id="5" name="Rectangle 4"/>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37569" name="Title 1"/>
          <p:cNvSpPr>
            <a:spLocks noGrp="1"/>
          </p:cNvSpPr>
          <p:nvPr>
            <p:ph type="title"/>
          </p:nvPr>
        </p:nvSpPr>
        <p:spPr/>
        <p:txBody>
          <a:bodyPr/>
          <a:lstStyle/>
          <a:p>
            <a:r>
              <a:rPr lang="en-US">
                <a:latin typeface="Arial Rounded MT Bold" charset="0"/>
              </a:rPr>
              <a:t>Radon Venting</a:t>
            </a:r>
            <a:br>
              <a:rPr lang="en-US">
                <a:latin typeface="Arial Rounded MT Bold" charset="0"/>
              </a:rPr>
            </a:br>
            <a:endParaRPr lang="en-US">
              <a:latin typeface="Arial Rounded MT Bold" charset="0"/>
            </a:endParaRPr>
          </a:p>
        </p:txBody>
      </p:sp>
      <p:sp>
        <p:nvSpPr>
          <p:cNvPr id="237570" name="Content Placeholder 1"/>
          <p:cNvSpPr>
            <a:spLocks noGrp="1"/>
          </p:cNvSpPr>
          <p:nvPr>
            <p:ph idx="1"/>
          </p:nvPr>
        </p:nvSpPr>
        <p:spPr>
          <a:xfrm>
            <a:off x="1981200" y="1828800"/>
            <a:ext cx="6400800" cy="4495800"/>
          </a:xfrm>
        </p:spPr>
        <p:txBody>
          <a:bodyPr/>
          <a:lstStyle/>
          <a:p>
            <a:r>
              <a:rPr lang="en-US" dirty="0">
                <a:latin typeface="Arial Rounded MT Bold" charset="0"/>
              </a:rPr>
              <a:t>	</a:t>
            </a:r>
          </a:p>
          <a:p>
            <a:r>
              <a:rPr lang="en-US" dirty="0">
                <a:latin typeface="Arial Rounded MT Bold" charset="0"/>
              </a:rPr>
              <a:t>	Radon is responsible for approximately 20,000 lung cancer deaths in the U.S. every year.</a:t>
            </a:r>
          </a:p>
          <a:p>
            <a:endParaRPr lang="en-US" dirty="0">
              <a:latin typeface="Arial Rounded MT Bold" charset="0"/>
            </a:endParaRPr>
          </a:p>
          <a:p>
            <a:r>
              <a:rPr lang="en-US" dirty="0">
                <a:latin typeface="Arial Rounded MT Bold" charset="0"/>
              </a:rPr>
              <a:t>	Exposure to 4 </a:t>
            </a:r>
            <a:r>
              <a:rPr lang="en-US" dirty="0" err="1">
                <a:latin typeface="Arial Rounded MT Bold" charset="0"/>
              </a:rPr>
              <a:t>pCi</a:t>
            </a:r>
            <a:r>
              <a:rPr lang="en-US" dirty="0">
                <a:latin typeface="Arial Rounded MT Bold" charset="0"/>
              </a:rPr>
              <a:t>/L of radon is the equivalent of getting 200 to 300 chest x-rays per year or smoking half a pack of cigarettes per day …</a:t>
            </a:r>
          </a:p>
          <a:p>
            <a:r>
              <a:rPr lang="en-US" dirty="0">
                <a:latin typeface="Arial Rounded MT Bold" charset="0"/>
              </a:rPr>
              <a:t>	</a:t>
            </a:r>
          </a:p>
        </p:txBody>
      </p:sp>
      <p:sp>
        <p:nvSpPr>
          <p:cNvPr id="5" name="Rectangle 4"/>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41665" name="Title 1"/>
          <p:cNvSpPr>
            <a:spLocks noGrp="1"/>
          </p:cNvSpPr>
          <p:nvPr>
            <p:ph type="title"/>
          </p:nvPr>
        </p:nvSpPr>
        <p:spPr/>
        <p:txBody>
          <a:bodyPr/>
          <a:lstStyle/>
          <a:p>
            <a:r>
              <a:rPr lang="en-US">
                <a:solidFill>
                  <a:srgbClr val="FFFFFF"/>
                </a:solidFill>
                <a:latin typeface="Arial Rounded MT Bold" charset="0"/>
              </a:rPr>
              <a:t>Central Vacuum Systems</a:t>
            </a:r>
            <a:r>
              <a:rPr lang="en-US">
                <a:latin typeface="Arial Rounded MT Bold" charset="0"/>
              </a:rPr>
              <a:t/>
            </a:r>
            <a:br>
              <a:rPr lang="en-US">
                <a:latin typeface="Arial Rounded MT Bold" charset="0"/>
              </a:rPr>
            </a:br>
            <a:r>
              <a:rPr lang="en-US">
                <a:latin typeface="Arial Rounded MT Bold" charset="0"/>
              </a:rPr>
              <a:t/>
            </a:r>
            <a:br>
              <a:rPr lang="en-US">
                <a:latin typeface="Arial Rounded MT Bold" charset="0"/>
              </a:rPr>
            </a:br>
            <a:endParaRPr lang="en-US">
              <a:latin typeface="Arial Rounded MT Bold" charset="0"/>
            </a:endParaRPr>
          </a:p>
        </p:txBody>
      </p:sp>
      <p:pic>
        <p:nvPicPr>
          <p:cNvPr id="241666" name="Content Placeholder 1"/>
          <p:cNvPicPr>
            <a:picLocks noGrp="1" noChangeAspect="1"/>
          </p:cNvPicPr>
          <p:nvPr>
            <p:ph idx="1"/>
          </p:nvPr>
        </p:nvPicPr>
        <p:blipFill>
          <a:blip r:embed="rId4" cstate="print">
            <a:extLst>
              <a:ext uri="{28A0092B-C50C-407E-A947-70E740481C1C}">
                <a14:useLocalDpi xmlns:a14="http://schemas.microsoft.com/office/drawing/2010/main" xmlns=""/>
              </a:ext>
            </a:extLst>
          </a:blip>
          <a:srcRect/>
          <a:stretch>
            <a:fillRect/>
          </a:stretch>
        </p:blipFill>
        <p:spPr/>
      </p:pic>
      <p:sp>
        <p:nvSpPr>
          <p:cNvPr id="5" name="Rectangle 4"/>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P4030327.JP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28800" y="-152400"/>
            <a:ext cx="7042009" cy="6543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4" cstate="print"/>
            <a:srcRect/>
            <a:tile tx="0" ty="0" sx="100000" sy="100000" flip="none" algn="tl"/>
          </a:blipFill>
          <a:ln w="76200">
            <a:solidFill>
              <a:schemeClr val="bg1"/>
            </a:solidFill>
            <a:round/>
            <a:headEnd/>
            <a:tailEnd/>
          </a:ln>
        </p:spPr>
        <p:txBody>
          <a:bodyPr/>
          <a:lstStyle/>
          <a:p>
            <a:endParaRPr lang="en-US"/>
          </a:p>
        </p:txBody>
      </p:sp>
      <p:sp>
        <p:nvSpPr>
          <p:cNvPr id="243713" name="Title 1"/>
          <p:cNvSpPr>
            <a:spLocks noGrp="1"/>
          </p:cNvSpPr>
          <p:nvPr>
            <p:ph type="title"/>
          </p:nvPr>
        </p:nvSpPr>
        <p:spPr/>
        <p:txBody>
          <a:bodyPr/>
          <a:lstStyle/>
          <a:p>
            <a:r>
              <a:rPr lang="en-US">
                <a:solidFill>
                  <a:srgbClr val="FFFFFF"/>
                </a:solidFill>
                <a:latin typeface="Arial Rounded MT Bold" charset="0"/>
              </a:rPr>
              <a:t>Central Vacuum Systems</a:t>
            </a:r>
            <a:r>
              <a:rPr lang="en-US">
                <a:latin typeface="Arial Rounded MT Bold" charset="0"/>
              </a:rPr>
              <a:t/>
            </a:r>
            <a:br>
              <a:rPr lang="en-US">
                <a:latin typeface="Arial Rounded MT Bold" charset="0"/>
              </a:rPr>
            </a:br>
            <a:r>
              <a:rPr lang="en-US">
                <a:latin typeface="Arial Rounded MT Bold" charset="0"/>
              </a:rPr>
              <a:t/>
            </a:r>
            <a:br>
              <a:rPr lang="en-US">
                <a:latin typeface="Arial Rounded MT Bold" charset="0"/>
              </a:rPr>
            </a:br>
            <a:endParaRPr lang="en-US">
              <a:latin typeface="Arial Rounded MT Bold" charset="0"/>
            </a:endParaRPr>
          </a:p>
        </p:txBody>
      </p:sp>
      <p:sp>
        <p:nvSpPr>
          <p:cNvPr id="6" name="Rectangle 5"/>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41" name="Picture 4" descr="drain"/>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69863"/>
            <a:ext cx="9144000" cy="668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4" name="Title 1"/>
          <p:cNvSpPr>
            <a:spLocks noGrp="1"/>
          </p:cNvSpPr>
          <p:nvPr>
            <p:ph type="title"/>
          </p:nvPr>
        </p:nvSpPr>
        <p:spPr>
          <a:xfrm>
            <a:off x="152400" y="152400"/>
            <a:ext cx="6400800" cy="685800"/>
          </a:xfrm>
        </p:spPr>
        <p:txBody>
          <a:bodyPr/>
          <a:lstStyle/>
          <a:p>
            <a:r>
              <a:rPr lang="en-US" dirty="0" smtClean="0">
                <a:latin typeface="Arial Rounded MT Bold" charset="0"/>
              </a:rPr>
              <a:t>Green Plumbing </a:t>
            </a:r>
            <a:r>
              <a:rPr lang="en-US" dirty="0">
                <a:latin typeface="Arial Rounded MT Bold" charset="0"/>
              </a:rPr>
              <a:t>&amp; Mechanical Technologies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Content Placeholder 1"/>
          <p:cNvPicPr>
            <a:picLocks noGrp="1" noChangeAspect="1"/>
          </p:cNvPicPr>
          <p:nvPr>
            <p:ph idx="1"/>
          </p:nvPr>
        </p:nvPicPr>
        <p:blipFill rotWithShape="1">
          <a:blip r:embed="rId3" cstate="screen">
            <a:extLst>
              <a:ext uri="{28A0092B-C50C-407E-A947-70E740481C1C}">
                <a14:useLocalDpi xmlns:a14="http://schemas.microsoft.com/office/drawing/2010/main" xmlns=""/>
              </a:ext>
            </a:extLst>
          </a:blip>
          <a:srcRect/>
          <a:stretch/>
        </p:blipFill>
        <p:spPr>
          <a:xfrm>
            <a:off x="5410200" y="1219200"/>
            <a:ext cx="3615269" cy="4495800"/>
          </a:xfrm>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4" cstate="print"/>
            <a:srcRect/>
            <a:tile tx="0" ty="0" sx="100000" sy="100000" flip="none" algn="tl"/>
          </a:blipFill>
          <a:ln w="76200">
            <a:solidFill>
              <a:schemeClr val="bg1"/>
            </a:solidFill>
            <a:round/>
            <a:headEnd/>
            <a:tailEnd/>
          </a:ln>
        </p:spPr>
        <p:txBody>
          <a:bodyPr/>
          <a:lstStyle/>
          <a:p>
            <a:endParaRPr lang="en-US"/>
          </a:p>
        </p:txBody>
      </p:sp>
      <p:sp>
        <p:nvSpPr>
          <p:cNvPr id="245761" name="Title 1"/>
          <p:cNvSpPr>
            <a:spLocks noGrp="1"/>
          </p:cNvSpPr>
          <p:nvPr>
            <p:ph type="title"/>
          </p:nvPr>
        </p:nvSpPr>
        <p:spPr/>
        <p:txBody>
          <a:bodyPr/>
          <a:lstStyle/>
          <a:p>
            <a:r>
              <a:rPr lang="en-US">
                <a:solidFill>
                  <a:srgbClr val="FFFFFF"/>
                </a:solidFill>
                <a:latin typeface="Arial Rounded MT Bold" charset="0"/>
              </a:rPr>
              <a:t>Central Vacuum Systems</a:t>
            </a:r>
            <a:r>
              <a:rPr lang="en-US">
                <a:latin typeface="Arial Rounded MT Bold" charset="0"/>
              </a:rPr>
              <a:t/>
            </a:r>
            <a:br>
              <a:rPr lang="en-US">
                <a:latin typeface="Arial Rounded MT Bold" charset="0"/>
              </a:rPr>
            </a:br>
            <a:r>
              <a:rPr lang="en-US">
                <a:latin typeface="Arial Rounded MT Bold" charset="0"/>
              </a:rPr>
              <a:t/>
            </a:r>
            <a:br>
              <a:rPr lang="en-US">
                <a:latin typeface="Arial Rounded MT Bold" charset="0"/>
              </a:rPr>
            </a:br>
            <a:endParaRPr lang="en-US">
              <a:latin typeface="Arial Rounded MT Bold" charset="0"/>
            </a:endParaRPr>
          </a:p>
        </p:txBody>
      </p:sp>
      <p:sp>
        <p:nvSpPr>
          <p:cNvPr id="2" name="TextBox 1"/>
          <p:cNvSpPr txBox="1"/>
          <p:nvPr/>
        </p:nvSpPr>
        <p:spPr>
          <a:xfrm>
            <a:off x="2286000" y="2362200"/>
            <a:ext cx="3200400" cy="2308324"/>
          </a:xfrm>
          <a:prstGeom prst="rect">
            <a:avLst/>
          </a:prstGeom>
          <a:noFill/>
        </p:spPr>
        <p:txBody>
          <a:bodyPr wrap="square" rtlCol="0">
            <a:spAutoFit/>
          </a:bodyPr>
          <a:lstStyle/>
          <a:p>
            <a:r>
              <a:rPr lang="en-US" dirty="0" smtClean="0">
                <a:latin typeface="+mn-lt"/>
              </a:rPr>
              <a:t>Also, the lighter tools are a timesaver:</a:t>
            </a:r>
          </a:p>
          <a:p>
            <a:endParaRPr lang="en-US" dirty="0">
              <a:latin typeface="+mn-lt"/>
            </a:endParaRPr>
          </a:p>
          <a:p>
            <a:r>
              <a:rPr lang="en-US" dirty="0" smtClean="0">
                <a:latin typeface="+mn-lt"/>
              </a:rPr>
              <a:t>In one case study in the report, switching to a central vacuum system reduced the cleaning time in a hotel by 38%.</a:t>
            </a:r>
            <a:endParaRPr lang="en-US" dirty="0">
              <a:latin typeface="+mn-lt"/>
            </a:endParaRPr>
          </a:p>
        </p:txBody>
      </p:sp>
      <p:sp>
        <p:nvSpPr>
          <p:cNvPr id="6" name="Rectangle 5"/>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47809" name="Title 1"/>
          <p:cNvSpPr>
            <a:spLocks noGrp="1"/>
          </p:cNvSpPr>
          <p:nvPr>
            <p:ph type="title"/>
          </p:nvPr>
        </p:nvSpPr>
        <p:spPr/>
        <p:txBody>
          <a:bodyPr/>
          <a:lstStyle/>
          <a:p>
            <a:r>
              <a:rPr lang="en-US">
                <a:solidFill>
                  <a:srgbClr val="FFFFFF"/>
                </a:solidFill>
                <a:latin typeface="Arial Rounded MT Bold" charset="0"/>
              </a:rPr>
              <a:t>Central Vacuum Systems</a:t>
            </a:r>
            <a:r>
              <a:rPr lang="en-US">
                <a:latin typeface="Arial Rounded MT Bold" charset="0"/>
              </a:rPr>
              <a:t/>
            </a:r>
            <a:br>
              <a:rPr lang="en-US">
                <a:latin typeface="Arial Rounded MT Bold" charset="0"/>
              </a:rPr>
            </a:br>
            <a:r>
              <a:rPr lang="en-US">
                <a:latin typeface="Arial Rounded MT Bold" charset="0"/>
              </a:rPr>
              <a:t/>
            </a:r>
            <a:br>
              <a:rPr lang="en-US">
                <a:latin typeface="Arial Rounded MT Bold" charset="0"/>
              </a:rPr>
            </a:br>
            <a:endParaRPr lang="en-US">
              <a:latin typeface="Arial Rounded MT Bold" charset="0"/>
            </a:endParaRPr>
          </a:p>
        </p:txBody>
      </p:sp>
      <p:sp>
        <p:nvSpPr>
          <p:cNvPr id="247810" name="Content Placeholder 2"/>
          <p:cNvSpPr>
            <a:spLocks noGrp="1"/>
          </p:cNvSpPr>
          <p:nvPr>
            <p:ph idx="1"/>
          </p:nvPr>
        </p:nvSpPr>
        <p:spPr>
          <a:xfrm>
            <a:off x="1981200" y="1828800"/>
            <a:ext cx="6858000" cy="4495800"/>
          </a:xfrm>
        </p:spPr>
        <p:txBody>
          <a:bodyPr/>
          <a:lstStyle/>
          <a:p>
            <a:r>
              <a:rPr lang="en-US" dirty="0">
                <a:latin typeface="Arial Rounded MT Bold" charset="0"/>
              </a:rPr>
              <a:t>Advantages: </a:t>
            </a:r>
          </a:p>
          <a:p>
            <a:endParaRPr lang="en-US" dirty="0">
              <a:latin typeface="Arial Rounded MT Bold" charset="0"/>
            </a:endParaRPr>
          </a:p>
          <a:p>
            <a:r>
              <a:rPr lang="en-US" sz="2000" dirty="0">
                <a:latin typeface="Arial Rounded MT Bold" charset="0"/>
              </a:rPr>
              <a:t>	</a:t>
            </a:r>
            <a:r>
              <a:rPr lang="en-US" sz="2000" dirty="0" smtClean="0">
                <a:latin typeface="Arial Rounded MT Bold" charset="0"/>
              </a:rPr>
              <a:t>Can actually improve the indoor environment – even if a bag or filter fails - when properly vented outside. </a:t>
            </a:r>
          </a:p>
          <a:p>
            <a:endParaRPr lang="en-US" sz="2000" dirty="0">
              <a:latin typeface="Arial Rounded MT Bold" charset="0"/>
            </a:endParaRPr>
          </a:p>
          <a:p>
            <a:r>
              <a:rPr lang="en-US" sz="2000" dirty="0">
                <a:latin typeface="Arial Rounded MT Bold" charset="0"/>
              </a:rPr>
              <a:t>	Quiet (IEQ</a:t>
            </a:r>
            <a:r>
              <a:rPr lang="en-US" sz="2000" dirty="0" smtClean="0">
                <a:latin typeface="Arial Rounded MT Bold" charset="0"/>
              </a:rPr>
              <a:t>) – motor is typically in garage/basement  </a:t>
            </a:r>
          </a:p>
          <a:p>
            <a:endParaRPr lang="en-US" sz="2000" dirty="0">
              <a:latin typeface="Arial Rounded MT Bold" charset="0"/>
            </a:endParaRPr>
          </a:p>
          <a:p>
            <a:r>
              <a:rPr lang="en-US" sz="2000" dirty="0" smtClean="0">
                <a:latin typeface="Arial Rounded MT Bold" charset="0"/>
              </a:rPr>
              <a:t>	Landfill fewer disposable bags and filters</a:t>
            </a:r>
            <a:endParaRPr lang="en-US" sz="2000" dirty="0">
              <a:latin typeface="Arial Rounded MT Bold" charset="0"/>
            </a:endParaRPr>
          </a:p>
          <a:p>
            <a:endParaRPr lang="en-US" sz="2000" dirty="0">
              <a:latin typeface="Arial Rounded MT Bold" charset="0"/>
            </a:endParaRPr>
          </a:p>
          <a:p>
            <a:r>
              <a:rPr lang="en-US" sz="2000" dirty="0">
                <a:latin typeface="Arial Rounded MT Bold" charset="0"/>
              </a:rPr>
              <a:t>	Safer / </a:t>
            </a:r>
            <a:r>
              <a:rPr lang="en-US" sz="2000" dirty="0" smtClean="0">
                <a:latin typeface="Arial Rounded MT Bold" charset="0"/>
              </a:rPr>
              <a:t>lighter to use </a:t>
            </a:r>
            <a:r>
              <a:rPr lang="en-US" sz="2000" dirty="0">
                <a:latin typeface="Arial Rounded MT Bold" charset="0"/>
              </a:rPr>
              <a:t>– </a:t>
            </a:r>
            <a:r>
              <a:rPr lang="en-US" sz="2000" dirty="0" smtClean="0">
                <a:latin typeface="Arial Rounded MT Bold" charset="0"/>
              </a:rPr>
              <a:t>less potential slips, </a:t>
            </a:r>
            <a:r>
              <a:rPr lang="en-US" sz="2000" dirty="0">
                <a:latin typeface="Arial Rounded MT Bold" charset="0"/>
              </a:rPr>
              <a:t>trips </a:t>
            </a:r>
            <a:r>
              <a:rPr lang="en-US" sz="2000" dirty="0" smtClean="0">
                <a:latin typeface="Arial Rounded MT Bold" charset="0"/>
              </a:rPr>
              <a:t>or falls</a:t>
            </a:r>
            <a:r>
              <a:rPr lang="en-US" sz="2000" dirty="0">
                <a:latin typeface="Arial Rounded MT Bold" charset="0"/>
              </a:rPr>
              <a:t>. </a:t>
            </a:r>
          </a:p>
        </p:txBody>
      </p:sp>
      <p:sp>
        <p:nvSpPr>
          <p:cNvPr id="5" name="Rectangle 4"/>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Content Placeholder 4" descr="final_tri_sprinkler"/>
          <p:cNvPicPr>
            <a:picLocks noGrp="1" noChangeAspect="1" noChangeArrowheads="1"/>
          </p:cNvPicPr>
          <p:nvPr>
            <p:ph idx="1"/>
          </p:nvPr>
        </p:nvPicPr>
        <p:blipFill>
          <a:blip r:embed="rId3" cstate="screen">
            <a:extLst>
              <a:ext uri="{28A0092B-C50C-407E-A947-70E740481C1C}">
                <a14:useLocalDpi xmlns:a14="http://schemas.microsoft.com/office/drawing/2010/main" xmlns=""/>
              </a:ext>
            </a:extLst>
          </a:blip>
          <a:srcRect l="-12502" r="-12502"/>
          <a:stretch>
            <a:fillRect/>
          </a:stretch>
        </p:blipFill>
        <p:spPr>
          <a:xfrm>
            <a:off x="838200" y="-381000"/>
            <a:ext cx="9677400" cy="6797222"/>
          </a:xfrm>
          <a:noFill/>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4" cstate="print"/>
            <a:srcRect/>
            <a:tile tx="0" ty="0" sx="100000" sy="100000" flip="none" algn="tl"/>
          </a:blipFill>
          <a:ln w="76200">
            <a:solidFill>
              <a:schemeClr val="bg1"/>
            </a:solidFill>
            <a:round/>
            <a:headEnd/>
            <a:tailEnd/>
          </a:ln>
        </p:spPr>
        <p:txBody>
          <a:bodyPr/>
          <a:lstStyle/>
          <a:p>
            <a:endParaRPr lang="en-US"/>
          </a:p>
        </p:txBody>
      </p:sp>
      <p:sp>
        <p:nvSpPr>
          <p:cNvPr id="251905" name="Title 1"/>
          <p:cNvSpPr>
            <a:spLocks noGrp="1"/>
          </p:cNvSpPr>
          <p:nvPr>
            <p:ph type="title"/>
          </p:nvPr>
        </p:nvSpPr>
        <p:spPr>
          <a:xfrm>
            <a:off x="152400" y="152400"/>
            <a:ext cx="6400800" cy="685800"/>
          </a:xfrm>
        </p:spPr>
        <p:txBody>
          <a:bodyPr/>
          <a:lstStyle/>
          <a:p>
            <a:r>
              <a:rPr lang="en-US" dirty="0">
                <a:solidFill>
                  <a:srgbClr val="FFFFFF"/>
                </a:solidFill>
                <a:latin typeface="Arial Rounded MT Bold" charset="0"/>
              </a:rPr>
              <a:t>Residential Fire Sprinkler Systems</a:t>
            </a:r>
            <a:br>
              <a:rPr lang="en-US" dirty="0">
                <a:solidFill>
                  <a:srgbClr val="FFFFFF"/>
                </a:solidFill>
                <a:latin typeface="Arial Rounded MT Bold" charset="0"/>
              </a:rPr>
            </a:br>
            <a:r>
              <a:rPr lang="en-US" dirty="0">
                <a:solidFill>
                  <a:srgbClr val="FFFFFF"/>
                </a:solidFill>
                <a:latin typeface="Arial Rounded MT Bold" charset="0"/>
              </a:rPr>
              <a:t/>
            </a:r>
            <a:br>
              <a:rPr lang="en-US" dirty="0">
                <a:solidFill>
                  <a:srgbClr val="FFFFFF"/>
                </a:solidFill>
                <a:latin typeface="Arial Rounded MT Bold" charset="0"/>
              </a:rPr>
            </a:br>
            <a:r>
              <a:rPr lang="en-US" dirty="0">
                <a:latin typeface="Arial Rounded MT Bold" charset="0"/>
              </a:rPr>
              <a:t/>
            </a:r>
            <a:br>
              <a:rPr lang="en-US" dirty="0">
                <a:latin typeface="Arial Rounded MT Bold" charset="0"/>
              </a:rPr>
            </a:br>
            <a:endParaRPr lang="en-US" dirty="0">
              <a:latin typeface="Arial Rounded MT Bold" charset="0"/>
            </a:endParaRPr>
          </a:p>
        </p:txBody>
      </p:sp>
      <p:pic>
        <p:nvPicPr>
          <p:cNvPr id="5" name="Picture 5" descr="LoopSrklrSys_2Port_019DS[3].jpg"/>
          <p:cNvPicPr>
            <a:picLocks noChangeAspect="1"/>
          </p:cNvPicPr>
          <p:nvPr/>
        </p:nvPicPr>
        <p:blipFill rotWithShape="1">
          <a:blip r:embed="rId5" cstate="screen">
            <a:extLst>
              <a:ext uri="{28A0092B-C50C-407E-A947-70E740481C1C}">
                <a14:useLocalDpi xmlns:a14="http://schemas.microsoft.com/office/drawing/2010/main" xmlns=""/>
              </a:ext>
            </a:extLst>
          </a:blip>
          <a:srcRect t="-1701" r="-575"/>
          <a:stretch/>
        </p:blipFill>
        <p:spPr bwMode="auto">
          <a:xfrm>
            <a:off x="5715000" y="2514600"/>
            <a:ext cx="4114800" cy="390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54977" name="Title 1"/>
          <p:cNvSpPr>
            <a:spLocks noGrp="1"/>
          </p:cNvSpPr>
          <p:nvPr>
            <p:ph type="title"/>
          </p:nvPr>
        </p:nvSpPr>
        <p:spPr>
          <a:xfrm>
            <a:off x="152400" y="152400"/>
            <a:ext cx="6400800" cy="685800"/>
          </a:xfrm>
        </p:spPr>
        <p:txBody>
          <a:bodyPr/>
          <a:lstStyle/>
          <a:p>
            <a:r>
              <a:rPr lang="en-US" dirty="0">
                <a:solidFill>
                  <a:srgbClr val="FFFFFF"/>
                </a:solidFill>
                <a:latin typeface="Arial Rounded MT Bold" charset="0"/>
              </a:rPr>
              <a:t>Residential Fire Sprinkler Systems</a:t>
            </a:r>
            <a:r>
              <a:rPr lang="en-US" dirty="0">
                <a:latin typeface="Arial Rounded MT Bold" charset="0"/>
              </a:rPr>
              <a:t/>
            </a:r>
            <a:br>
              <a:rPr lang="en-US" dirty="0">
                <a:latin typeface="Arial Rounded MT Bold" charset="0"/>
              </a:rPr>
            </a:br>
            <a:r>
              <a:rPr lang="en-US" dirty="0">
                <a:latin typeface="Arial Rounded MT Bold" charset="0"/>
              </a:rPr>
              <a:t/>
            </a:r>
            <a:br>
              <a:rPr lang="en-US" dirty="0">
                <a:latin typeface="Arial Rounded MT Bold" charset="0"/>
              </a:rPr>
            </a:br>
            <a:r>
              <a:rPr lang="en-US" dirty="0">
                <a:latin typeface="Arial Rounded MT Bold" charset="0"/>
              </a:rPr>
              <a:t/>
            </a:r>
            <a:br>
              <a:rPr lang="en-US" dirty="0">
                <a:latin typeface="Arial Rounded MT Bold" charset="0"/>
              </a:rPr>
            </a:br>
            <a:endParaRPr lang="en-US" dirty="0">
              <a:latin typeface="Arial Rounded MT Bold" charset="0"/>
            </a:endParaRPr>
          </a:p>
        </p:txBody>
      </p:sp>
      <p:sp>
        <p:nvSpPr>
          <p:cNvPr id="254978" name="Content Placeholder 1"/>
          <p:cNvSpPr>
            <a:spLocks noGrp="1"/>
          </p:cNvSpPr>
          <p:nvPr>
            <p:ph idx="1"/>
          </p:nvPr>
        </p:nvSpPr>
        <p:spPr>
          <a:xfrm>
            <a:off x="2214138" y="2057400"/>
            <a:ext cx="6934200" cy="4495800"/>
          </a:xfrm>
        </p:spPr>
        <p:txBody>
          <a:bodyPr/>
          <a:lstStyle/>
          <a:p>
            <a:r>
              <a:rPr lang="en-US" dirty="0" smtClean="0">
                <a:latin typeface="Arial Rounded MT Bold" charset="0"/>
              </a:rPr>
              <a:t>Did you know?</a:t>
            </a:r>
            <a:endParaRPr lang="en-US" dirty="0" smtClean="0"/>
          </a:p>
          <a:p>
            <a:endParaRPr lang="en-US" dirty="0" smtClean="0"/>
          </a:p>
          <a:p>
            <a:r>
              <a:rPr lang="en-US" dirty="0" smtClean="0"/>
              <a:t>	There are over 400,000 residential fires in the US a year.</a:t>
            </a:r>
          </a:p>
          <a:p>
            <a:endParaRPr lang="en-US" dirty="0"/>
          </a:p>
          <a:p>
            <a:r>
              <a:rPr lang="en-US" dirty="0" smtClean="0"/>
              <a:t>	2,895 civilian fire deaths</a:t>
            </a:r>
          </a:p>
          <a:p>
            <a:endParaRPr lang="en-US" dirty="0"/>
          </a:p>
          <a:p>
            <a:r>
              <a:rPr lang="en-US" dirty="0" smtClean="0"/>
              <a:t>	7.5 billion in damage</a:t>
            </a:r>
            <a:endParaRPr lang="en-US" dirty="0"/>
          </a:p>
        </p:txBody>
      </p:sp>
      <p:sp>
        <p:nvSpPr>
          <p:cNvPr id="5"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
        <p:nvSpPr>
          <p:cNvPr id="6" name="Rectangle 5"/>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Tree>
    <p:extLst>
      <p:ext uri="{BB962C8B-B14F-4D97-AF65-F5344CB8AC3E}">
        <p14:creationId xmlns:p14="http://schemas.microsoft.com/office/powerpoint/2010/main" xmlns="" val="227704136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LoopSrklrSys_2Port_019DS[3].jp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562600" y="152400"/>
            <a:ext cx="358140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33600" y="1828800"/>
            <a:ext cx="3733800" cy="4648200"/>
          </a:xfrm>
        </p:spPr>
        <p:txBody>
          <a:bodyPr/>
          <a:lstStyle/>
          <a:p>
            <a:pPr marL="0" indent="0"/>
            <a:endParaRPr lang="en-US" sz="2000" dirty="0"/>
          </a:p>
          <a:p>
            <a:pPr marL="0" indent="0"/>
            <a:r>
              <a:rPr lang="en-US" sz="2000" dirty="0" smtClean="0"/>
              <a:t>Residential Sprinkler systems are most commonly:</a:t>
            </a:r>
          </a:p>
          <a:p>
            <a:pPr marL="0" indent="0"/>
            <a:endParaRPr lang="en-US" sz="2000" dirty="0"/>
          </a:p>
          <a:p>
            <a:pPr marL="0" indent="0"/>
            <a:r>
              <a:rPr lang="en-US" sz="1800" dirty="0" smtClean="0"/>
              <a:t>Stand Alone (own water supply)</a:t>
            </a:r>
          </a:p>
          <a:p>
            <a:pPr marL="0" indent="0"/>
            <a:endParaRPr lang="en-US" sz="1800" dirty="0" smtClean="0"/>
          </a:p>
          <a:p>
            <a:pPr marL="0" indent="0"/>
            <a:r>
              <a:rPr lang="en-US" sz="1800" dirty="0" smtClean="0"/>
              <a:t>Multipurpose (integrated with potable cold water lines)</a:t>
            </a:r>
          </a:p>
          <a:p>
            <a:pPr marL="0" indent="0"/>
            <a:endParaRPr lang="en-US" sz="1800" dirty="0" smtClean="0"/>
          </a:p>
          <a:p>
            <a:pPr marL="0" indent="0"/>
            <a:r>
              <a:rPr lang="en-US" sz="1800" dirty="0" smtClean="0"/>
              <a:t>Network (on a manifold system)</a:t>
            </a:r>
          </a:p>
          <a:p>
            <a:pPr marL="0" indent="0"/>
            <a:endParaRPr lang="en-US" sz="2000" dirty="0"/>
          </a:p>
          <a:p>
            <a:r>
              <a:rPr lang="en-US" sz="2000" dirty="0"/>
              <a:t>H</a:t>
            </a:r>
            <a:r>
              <a:rPr lang="en-US" sz="2000" dirty="0" smtClean="0"/>
              <a:t>eads activate individually!</a:t>
            </a:r>
            <a:endParaRPr lang="en-US" sz="2000" dirty="0"/>
          </a:p>
        </p:txBody>
      </p:sp>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4" cstate="print"/>
            <a:srcRect/>
            <a:tile tx="0" ty="0" sx="100000" sy="100000" flip="none" algn="tl"/>
          </a:blipFill>
          <a:ln w="76200">
            <a:solidFill>
              <a:schemeClr val="bg1"/>
            </a:solidFill>
            <a:round/>
            <a:headEnd/>
            <a:tailEnd/>
          </a:ln>
        </p:spPr>
        <p:txBody>
          <a:bodyPr/>
          <a:lstStyle/>
          <a:p>
            <a:endParaRPr lang="en-US"/>
          </a:p>
        </p:txBody>
      </p:sp>
      <p:sp>
        <p:nvSpPr>
          <p:cNvPr id="5" name="Title 1"/>
          <p:cNvSpPr txBox="1">
            <a:spLocks/>
          </p:cNvSpPr>
          <p:nvPr/>
        </p:nvSpPr>
        <p:spPr bwMode="auto">
          <a:xfrm>
            <a:off x="228600" y="1524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dirty="0" smtClean="0">
                <a:solidFill>
                  <a:srgbClr val="FFFFFF"/>
                </a:solidFill>
                <a:latin typeface="Arial Rounded MT Bold" charset="0"/>
              </a:rPr>
              <a:t>Residential Fire Sprinkler Systems</a:t>
            </a:r>
            <a:endParaRPr lang="en-US" dirty="0" smtClean="0">
              <a:latin typeface="Arial Rounded MT Bold" charset="0"/>
            </a:endParaRPr>
          </a:p>
        </p:txBody>
      </p:sp>
      <p:pic>
        <p:nvPicPr>
          <p:cNvPr id="8" name="Picture 3"/>
          <p:cNvPicPr>
            <a:picLocks noChangeAspect="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248400" y="2894780"/>
            <a:ext cx="2895600" cy="354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295717594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LoopSrklrSys_2Port_019DS[3].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260170" y="152400"/>
            <a:ext cx="2883829" cy="2707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57400" y="1981200"/>
            <a:ext cx="4191000" cy="4495800"/>
          </a:xfrm>
        </p:spPr>
        <p:txBody>
          <a:bodyPr/>
          <a:lstStyle/>
          <a:p>
            <a:pPr marL="0" indent="0"/>
            <a:r>
              <a:rPr lang="en-US" sz="2000" dirty="0" smtClean="0"/>
              <a:t>Advantages:</a:t>
            </a:r>
          </a:p>
          <a:p>
            <a:pPr marL="0" indent="0"/>
            <a:endParaRPr lang="en-US" sz="2000" dirty="0"/>
          </a:p>
          <a:p>
            <a:pPr marL="0" indent="0"/>
            <a:r>
              <a:rPr lang="en-US" sz="1800" dirty="0" smtClean="0"/>
              <a:t>Reduce </a:t>
            </a:r>
            <a:r>
              <a:rPr lang="en-US" sz="1800" dirty="0"/>
              <a:t>home deaths by </a:t>
            </a:r>
            <a:r>
              <a:rPr lang="en-US" sz="1800" dirty="0" smtClean="0"/>
              <a:t>80-85%</a:t>
            </a:r>
          </a:p>
          <a:p>
            <a:pPr marL="0" indent="0"/>
            <a:r>
              <a:rPr lang="en-US" sz="1800" dirty="0" smtClean="0"/>
              <a:t>Especially useful for people who cannot self evacuate: infants, elderly, deaf, or disabled.</a:t>
            </a:r>
            <a:endParaRPr lang="en-US" sz="1800" dirty="0"/>
          </a:p>
          <a:p>
            <a:pPr marL="0" indent="0"/>
            <a:r>
              <a:rPr lang="en-US" sz="1800" dirty="0" smtClean="0"/>
              <a:t>Are </a:t>
            </a:r>
            <a:r>
              <a:rPr lang="en-US" sz="1800" dirty="0"/>
              <a:t>inconspicuous </a:t>
            </a:r>
            <a:endParaRPr lang="en-US" sz="1800" dirty="0" smtClean="0"/>
          </a:p>
          <a:p>
            <a:pPr marL="0" indent="0"/>
            <a:r>
              <a:rPr lang="en-US" sz="1800" dirty="0" smtClean="0"/>
              <a:t>Typically use CPVC and PEX tubing approved for fire sprinkler use </a:t>
            </a:r>
          </a:p>
          <a:p>
            <a:pPr marL="0" indent="0"/>
            <a:r>
              <a:rPr lang="en-US" sz="1800" dirty="0" smtClean="0"/>
              <a:t>Quick response – much faster than a fire department</a:t>
            </a:r>
          </a:p>
          <a:p>
            <a:pPr marL="0" indent="0"/>
            <a:endParaRPr lang="en-US" sz="2000" dirty="0"/>
          </a:p>
          <a:p>
            <a:endParaRPr lang="en-US" dirty="0"/>
          </a:p>
        </p:txBody>
      </p:sp>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4" cstate="print"/>
            <a:srcRect/>
            <a:tile tx="0" ty="0" sx="100000" sy="100000" flip="none" algn="tl"/>
          </a:blipFill>
          <a:ln w="76200">
            <a:solidFill>
              <a:schemeClr val="bg1"/>
            </a:solidFill>
            <a:round/>
            <a:headEnd/>
            <a:tailEnd/>
          </a:ln>
        </p:spPr>
        <p:txBody>
          <a:bodyPr/>
          <a:lstStyle/>
          <a:p>
            <a:endParaRPr lang="en-US"/>
          </a:p>
        </p:txBody>
      </p:sp>
      <p:sp>
        <p:nvSpPr>
          <p:cNvPr id="5" name="Title 1"/>
          <p:cNvSpPr txBox="1">
            <a:spLocks/>
          </p:cNvSpPr>
          <p:nvPr/>
        </p:nvSpPr>
        <p:spPr bwMode="auto">
          <a:xfrm>
            <a:off x="304800" y="2286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rgbClr val="3366FF"/>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dirty="0" smtClean="0">
                <a:solidFill>
                  <a:srgbClr val="FFFFFF"/>
                </a:solidFill>
                <a:latin typeface="Arial Rounded MT Bold" charset="0"/>
              </a:rPr>
              <a:t>Residential Fire Sprinkler Systems</a:t>
            </a:r>
            <a:endParaRPr lang="en-US" dirty="0" smtClean="0">
              <a:latin typeface="Arial Rounded MT Bold" charset="0"/>
            </a:endParaRPr>
          </a:p>
        </p:txBody>
      </p:sp>
      <p:pic>
        <p:nvPicPr>
          <p:cNvPr id="8" name="Picture 3"/>
          <p:cNvPicPr>
            <a:picLocks noChangeAspect="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248400" y="2894780"/>
            <a:ext cx="2895600" cy="354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extLst>
      <p:ext uri="{BB962C8B-B14F-4D97-AF65-F5344CB8AC3E}">
        <p14:creationId xmlns:p14="http://schemas.microsoft.com/office/powerpoint/2010/main" xmlns="" val="6851156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3" cstate="print"/>
            <a:srcRect/>
            <a:tile tx="0" ty="0" sx="100000" sy="100000" flip="none" algn="tl"/>
          </a:blipFill>
          <a:ln w="76200">
            <a:solidFill>
              <a:schemeClr val="bg1"/>
            </a:solidFill>
            <a:round/>
            <a:headEnd/>
            <a:tailEnd/>
          </a:ln>
        </p:spPr>
        <p:txBody>
          <a:bodyPr/>
          <a:lstStyle/>
          <a:p>
            <a:endParaRPr lang="en-US"/>
          </a:p>
        </p:txBody>
      </p:sp>
      <p:sp>
        <p:nvSpPr>
          <p:cNvPr id="254977" name="Title 1"/>
          <p:cNvSpPr>
            <a:spLocks noGrp="1"/>
          </p:cNvSpPr>
          <p:nvPr>
            <p:ph type="title"/>
          </p:nvPr>
        </p:nvSpPr>
        <p:spPr>
          <a:xfrm>
            <a:off x="152400" y="152400"/>
            <a:ext cx="6400800" cy="685800"/>
          </a:xfrm>
        </p:spPr>
        <p:txBody>
          <a:bodyPr/>
          <a:lstStyle/>
          <a:p>
            <a:r>
              <a:rPr lang="en-US" dirty="0">
                <a:solidFill>
                  <a:srgbClr val="FFFFFF"/>
                </a:solidFill>
                <a:latin typeface="Arial Rounded MT Bold" charset="0"/>
              </a:rPr>
              <a:t>Residential Fire Sprinkler Systems</a:t>
            </a:r>
            <a:r>
              <a:rPr lang="en-US" dirty="0">
                <a:latin typeface="Arial Rounded MT Bold" charset="0"/>
              </a:rPr>
              <a:t/>
            </a:r>
            <a:br>
              <a:rPr lang="en-US" dirty="0">
                <a:latin typeface="Arial Rounded MT Bold" charset="0"/>
              </a:rPr>
            </a:br>
            <a:r>
              <a:rPr lang="en-US" dirty="0">
                <a:latin typeface="Arial Rounded MT Bold" charset="0"/>
              </a:rPr>
              <a:t/>
            </a:r>
            <a:br>
              <a:rPr lang="en-US" dirty="0">
                <a:latin typeface="Arial Rounded MT Bold" charset="0"/>
              </a:rPr>
            </a:br>
            <a:r>
              <a:rPr lang="en-US" dirty="0">
                <a:latin typeface="Arial Rounded MT Bold" charset="0"/>
              </a:rPr>
              <a:t/>
            </a:r>
            <a:br>
              <a:rPr lang="en-US" dirty="0">
                <a:latin typeface="Arial Rounded MT Bold" charset="0"/>
              </a:rPr>
            </a:br>
            <a:endParaRPr lang="en-US" dirty="0">
              <a:latin typeface="Arial Rounded MT Bold" charset="0"/>
            </a:endParaRPr>
          </a:p>
        </p:txBody>
      </p:sp>
      <p:sp>
        <p:nvSpPr>
          <p:cNvPr id="254978" name="Content Placeholder 1"/>
          <p:cNvSpPr>
            <a:spLocks noGrp="1"/>
          </p:cNvSpPr>
          <p:nvPr>
            <p:ph idx="1"/>
          </p:nvPr>
        </p:nvSpPr>
        <p:spPr>
          <a:xfrm>
            <a:off x="1905000" y="1828800"/>
            <a:ext cx="6934200" cy="4495800"/>
          </a:xfrm>
        </p:spPr>
        <p:txBody>
          <a:bodyPr/>
          <a:lstStyle/>
          <a:p>
            <a:r>
              <a:rPr lang="en-US" dirty="0">
                <a:latin typeface="Arial Rounded MT Bold" charset="0"/>
              </a:rPr>
              <a:t>	</a:t>
            </a:r>
            <a:r>
              <a:rPr lang="en-US" dirty="0" smtClean="0"/>
              <a:t>A FM Global study</a:t>
            </a:r>
            <a:r>
              <a:rPr lang="en-US" dirty="0"/>
              <a:t>, </a:t>
            </a:r>
            <a:r>
              <a:rPr lang="en-US" u="sng" dirty="0" smtClean="0"/>
              <a:t>The Environmental Impact of Automatic Fire Sprinklers,</a:t>
            </a:r>
            <a:r>
              <a:rPr lang="en-US" dirty="0" smtClean="0"/>
              <a:t> found that in a fire these systems can:</a:t>
            </a:r>
          </a:p>
          <a:p>
            <a:endParaRPr lang="en-US" dirty="0" smtClean="0"/>
          </a:p>
          <a:p>
            <a:r>
              <a:rPr lang="en-US" dirty="0" smtClean="0"/>
              <a:t>	Reduce fire damage by up to 97% </a:t>
            </a:r>
          </a:p>
          <a:p>
            <a:r>
              <a:rPr lang="en-US" dirty="0"/>
              <a:t>	</a:t>
            </a:r>
            <a:r>
              <a:rPr lang="en-US" dirty="0" smtClean="0"/>
              <a:t>Reduce greenhouse gasses released by 98%</a:t>
            </a:r>
            <a:endParaRPr lang="en-US" dirty="0"/>
          </a:p>
          <a:p>
            <a:r>
              <a:rPr lang="en-US" dirty="0" smtClean="0"/>
              <a:t>	Reduce </a:t>
            </a:r>
            <a:r>
              <a:rPr lang="en-US" dirty="0"/>
              <a:t>water usage to fight a home fire by upwards of </a:t>
            </a:r>
            <a:r>
              <a:rPr lang="en-US" dirty="0" smtClean="0"/>
              <a:t>8.5 times</a:t>
            </a:r>
            <a:endParaRPr lang="en-US" dirty="0"/>
          </a:p>
          <a:p>
            <a:r>
              <a:rPr lang="en-US" dirty="0" smtClean="0"/>
              <a:t>	Reduce </a:t>
            </a:r>
            <a:r>
              <a:rPr lang="en-US" dirty="0"/>
              <a:t>the amount of water pollution released into the environment </a:t>
            </a:r>
          </a:p>
        </p:txBody>
      </p:sp>
      <p:sp>
        <p:nvSpPr>
          <p:cNvPr id="5" name="Rectangle 4"/>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4" descr="103st"/>
          <p:cNvPicPr>
            <a:picLocks noGrp="1" noChangeAspect="1" noChangeArrowheads="1"/>
          </p:cNvPicPr>
          <p:nvPr>
            <p:ph idx="1"/>
          </p:nvPr>
        </p:nvPicPr>
        <p:blipFill>
          <a:blip r:embed="rId3" cstate="print">
            <a:extLst>
              <a:ext uri="{28A0092B-C50C-407E-A947-70E740481C1C}">
                <a14:useLocalDpi xmlns:a14="http://schemas.microsoft.com/office/drawing/2010/main" xmlns=""/>
              </a:ext>
            </a:extLst>
          </a:blip>
          <a:srcRect/>
          <a:stretch>
            <a:fillRect/>
          </a:stretch>
        </p:blipFill>
        <p:spPr>
          <a:xfrm>
            <a:off x="1828800" y="0"/>
            <a:ext cx="10592302" cy="6402388"/>
          </a:xfrm>
          <a:noFill/>
        </p:spPr>
      </p:pic>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blipFill dpi="0" rotWithShape="0">
            <a:blip r:embed="rId4" cstate="print"/>
            <a:srcRect/>
            <a:tile tx="0" ty="0" sx="100000" sy="100000" flip="none" algn="tl"/>
          </a:blipFill>
          <a:ln w="76200">
            <a:solidFill>
              <a:schemeClr val="bg1"/>
            </a:solidFill>
            <a:round/>
            <a:headEnd/>
            <a:tailEnd/>
          </a:ln>
        </p:spPr>
        <p:txBody>
          <a:bodyPr/>
          <a:lstStyle/>
          <a:p>
            <a:endParaRPr lang="en-US"/>
          </a:p>
        </p:txBody>
      </p:sp>
      <p:sp>
        <p:nvSpPr>
          <p:cNvPr id="258049" name="Title 1"/>
          <p:cNvSpPr>
            <a:spLocks noGrp="1"/>
          </p:cNvSpPr>
          <p:nvPr>
            <p:ph type="title"/>
          </p:nvPr>
        </p:nvSpPr>
        <p:spPr>
          <a:xfrm>
            <a:off x="152400" y="152400"/>
            <a:ext cx="6400800" cy="685800"/>
          </a:xfrm>
        </p:spPr>
        <p:txBody>
          <a:bodyPr/>
          <a:lstStyle/>
          <a:p>
            <a:r>
              <a:rPr lang="en-US" dirty="0">
                <a:solidFill>
                  <a:srgbClr val="FFFFFF"/>
                </a:solidFill>
                <a:latin typeface="Arial Rounded MT Bold" charset="0"/>
              </a:rPr>
              <a:t>Residential Fire Sprinkler Systems</a:t>
            </a:r>
            <a:r>
              <a:rPr lang="en-US" dirty="0">
                <a:latin typeface="Arial Rounded MT Bold" charset="0"/>
              </a:rPr>
              <a:t/>
            </a:r>
            <a:br>
              <a:rPr lang="en-US" dirty="0">
                <a:latin typeface="Arial Rounded MT Bold" charset="0"/>
              </a:rPr>
            </a:br>
            <a:r>
              <a:rPr lang="en-US" dirty="0">
                <a:latin typeface="Arial Rounded MT Bold" charset="0"/>
              </a:rPr>
              <a:t/>
            </a:r>
            <a:br>
              <a:rPr lang="en-US" dirty="0">
                <a:latin typeface="Arial Rounded MT Bold" charset="0"/>
              </a:rPr>
            </a:br>
            <a:r>
              <a:rPr lang="en-US" dirty="0">
                <a:latin typeface="Arial Rounded MT Bold" charset="0"/>
              </a:rPr>
              <a:t/>
            </a:r>
            <a:br>
              <a:rPr lang="en-US" dirty="0">
                <a:latin typeface="Arial Rounded MT Bold" charset="0"/>
              </a:rPr>
            </a:br>
            <a:endParaRPr lang="en-US" dirty="0">
              <a:latin typeface="Arial Rounded MT Bold" charset="0"/>
            </a:endParaRPr>
          </a:p>
        </p:txBody>
      </p:sp>
      <p:sp>
        <p:nvSpPr>
          <p:cNvPr id="5" name="Rectangle 4"/>
          <p:cNvSpPr/>
          <p:nvPr/>
        </p:nvSpPr>
        <p:spPr>
          <a:xfrm>
            <a:off x="6096000" y="6462447"/>
            <a:ext cx="2960629" cy="369332"/>
          </a:xfrm>
          <a:prstGeom prst="rect">
            <a:avLst/>
          </a:prstGeom>
        </p:spPr>
        <p:txBody>
          <a:bodyPr wrap="none">
            <a:spAutoFit/>
          </a:bodyPr>
          <a:lstStyle/>
          <a:p>
            <a:r>
              <a:rPr lang="en-US" dirty="0">
                <a:solidFill>
                  <a:srgbClr val="FFFFFF"/>
                </a:solidFill>
                <a:latin typeface="Arial Rounded MT Bold" charset="0"/>
              </a:rPr>
              <a:t>IEQ / Life Safety Systems</a:t>
            </a:r>
            <a:endParaRPr lang="en-US" dirty="0"/>
          </a:p>
        </p:txBody>
      </p:sp>
      <p:sp>
        <p:nvSpPr>
          <p:cNvPr id="6"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ctrTitle"/>
          </p:nvPr>
        </p:nvSpPr>
        <p:spPr>
          <a:xfrm>
            <a:off x="228600" y="3657600"/>
            <a:ext cx="8153400" cy="1295400"/>
          </a:xfrm>
        </p:spPr>
        <p:txBody>
          <a:bodyPr/>
          <a:lstStyle/>
          <a:p>
            <a:pPr eaLnBrk="1" hangingPunct="1"/>
            <a:r>
              <a:rPr lang="en-US">
                <a:latin typeface="Arial Rounded MT Bold" charset="0"/>
              </a:rPr>
              <a:t>THANK YOU! </a:t>
            </a:r>
          </a:p>
        </p:txBody>
      </p:sp>
      <p:sp>
        <p:nvSpPr>
          <p:cNvPr id="268290" name="Subtitle 2"/>
          <p:cNvSpPr>
            <a:spLocks noGrp="1"/>
          </p:cNvSpPr>
          <p:nvPr>
            <p:ph type="subTitle" idx="1"/>
          </p:nvPr>
        </p:nvSpPr>
        <p:spPr>
          <a:xfrm>
            <a:off x="0" y="4953000"/>
            <a:ext cx="8534400" cy="990600"/>
          </a:xfrm>
        </p:spPr>
        <p:txBody>
          <a:bodyPr/>
          <a:lstStyle/>
          <a:p>
            <a:pPr eaLnBrk="1" hangingPunct="1"/>
            <a:r>
              <a:rPr lang="en-US" dirty="0">
                <a:latin typeface="Arial Rounded MT Bold" charset="0"/>
              </a:rPr>
              <a:t>Green Building Systems – Plumbing and Mechanical  </a:t>
            </a:r>
          </a:p>
          <a:p>
            <a:pPr eaLnBrk="1" hangingPunct="1"/>
            <a:r>
              <a:rPr lang="en-US" sz="2000" dirty="0" smtClean="0">
                <a:latin typeface="Calibri" charset="0"/>
              </a:rPr>
              <a:t>More information </a:t>
            </a:r>
            <a:r>
              <a:rPr lang="en-US" sz="2000" dirty="0">
                <a:latin typeface="Calibri" charset="0"/>
              </a:rPr>
              <a:t>can be found on PPFA’s </a:t>
            </a:r>
            <a:r>
              <a:rPr lang="en-US" sz="2000" dirty="0" smtClean="0">
                <a:latin typeface="Calibri" charset="0"/>
              </a:rPr>
              <a:t>website: </a:t>
            </a:r>
            <a:r>
              <a:rPr lang="en-US" sz="2000" dirty="0" err="1">
                <a:latin typeface="Calibri" charset="0"/>
              </a:rPr>
              <a:t>www.ppfahome.org</a:t>
            </a:r>
            <a:r>
              <a:rPr lang="en-US" sz="1200" dirty="0">
                <a:latin typeface="Calibri" charset="0"/>
              </a:rPr>
              <a:t>.  </a:t>
            </a:r>
          </a:p>
          <a:p>
            <a:pPr eaLnBrk="1" hangingPunct="1"/>
            <a:endParaRPr lang="en-US" sz="1200" dirty="0">
              <a:latin typeface="Arial Rounded MT Bold" charset="0"/>
            </a:endParaRPr>
          </a:p>
          <a:p>
            <a:pPr eaLnBrk="1" hangingPunct="1"/>
            <a:endParaRPr lang="en-US" dirty="0">
              <a:latin typeface="Arial Rounded MT Bold" charset="0"/>
            </a:endParaRPr>
          </a:p>
        </p:txBody>
      </p:sp>
      <p:pic>
        <p:nvPicPr>
          <p:cNvPr id="268291" name="Picture 4" descr="ppef"/>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057400" y="2438400"/>
            <a:ext cx="49260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8292" name="Picture 6"/>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657600" y="152400"/>
            <a:ext cx="1177925"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9213" y="228600"/>
            <a:ext cx="4941887" cy="640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7653" name="Text Box 5"/>
          <p:cNvSpPr txBox="1">
            <a:spLocks noChangeArrowheads="1"/>
          </p:cNvSpPr>
          <p:nvPr/>
        </p:nvSpPr>
        <p:spPr bwMode="auto">
          <a:xfrm>
            <a:off x="4572000" y="2971800"/>
            <a:ext cx="42672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b="1" i="1" dirty="0" smtClean="0">
                <a:solidFill>
                  <a:srgbClr val="000000"/>
                </a:solidFill>
                <a:latin typeface="+mn-lt"/>
                <a:cs typeface="+mn-cs"/>
              </a:rPr>
              <a:t>The </a:t>
            </a:r>
            <a:r>
              <a:rPr lang="en-US" sz="2400" b="1" i="1" dirty="0">
                <a:solidFill>
                  <a:srgbClr val="000000"/>
                </a:solidFill>
                <a:latin typeface="+mn-lt"/>
                <a:cs typeface="+mn-cs"/>
              </a:rPr>
              <a:t>national weighted average ….is 2.0 gal (7.6 L) of evaporated water per kWh of electricity.</a:t>
            </a:r>
          </a:p>
        </p:txBody>
      </p:sp>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5" name="Title 1"/>
          <p:cNvSpPr>
            <a:spLocks noGrp="1"/>
          </p:cNvSpPr>
          <p:nvPr>
            <p:ph type="title"/>
          </p:nvPr>
        </p:nvSpPr>
        <p:spPr>
          <a:xfrm>
            <a:off x="152400" y="152400"/>
            <a:ext cx="6400800" cy="685800"/>
          </a:xfrm>
        </p:spPr>
        <p:txBody>
          <a:bodyPr/>
          <a:lstStyle/>
          <a:p>
            <a:r>
              <a:rPr lang="en-US" dirty="0" smtClean="0">
                <a:latin typeface="Arial Rounded MT Bold" charset="0"/>
              </a:rPr>
              <a:t>Green Plumbing </a:t>
            </a:r>
            <a:r>
              <a:rPr lang="en-US" dirty="0">
                <a:latin typeface="Arial Rounded MT Bold" charset="0"/>
              </a:rPr>
              <a:t>&amp; Mechanical Technologies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spcAft>
                <a:spcPts val="0"/>
              </a:spcAft>
              <a:buFont typeface="Arial" pitchFamily="34" charset="0"/>
              <a:buNone/>
              <a:defRPr/>
            </a:pPr>
            <a:r>
              <a:rPr lang="en-US" b="1" dirty="0"/>
              <a:t>G</a:t>
            </a:r>
            <a:r>
              <a:rPr lang="en-US" b="1" dirty="0" smtClean="0"/>
              <a:t>reen and Sustainable building technologies enabled by piping systems, </a:t>
            </a:r>
            <a:r>
              <a:rPr lang="en-US" b="1" dirty="0"/>
              <a:t>may be divided into 3 major areas:</a:t>
            </a:r>
          </a:p>
          <a:p>
            <a:pPr marL="0" indent="0" fontAlgn="auto">
              <a:spcAft>
                <a:spcPts val="0"/>
              </a:spcAft>
              <a:buFont typeface="Arial" pitchFamily="34" charset="0"/>
              <a:buNone/>
              <a:defRPr/>
            </a:pPr>
            <a:endParaRPr lang="en-US" b="1" dirty="0"/>
          </a:p>
          <a:p>
            <a:pPr fontAlgn="auto">
              <a:spcAft>
                <a:spcPts val="0"/>
              </a:spcAft>
              <a:buFont typeface="Wingdings" pitchFamily="2" charset="2"/>
              <a:buChar char="§"/>
              <a:defRPr/>
            </a:pPr>
            <a:r>
              <a:rPr lang="en-US" sz="3200" b="1" dirty="0" smtClean="0"/>
              <a:t>Water Conserving (blue)</a:t>
            </a:r>
          </a:p>
          <a:p>
            <a:pPr fontAlgn="auto">
              <a:spcAft>
                <a:spcPts val="0"/>
              </a:spcAft>
              <a:buFont typeface="Wingdings" pitchFamily="2" charset="2"/>
              <a:buChar char="§"/>
              <a:defRPr/>
            </a:pPr>
            <a:r>
              <a:rPr lang="en-US" sz="3200" b="1" dirty="0"/>
              <a:t>Energy </a:t>
            </a:r>
            <a:r>
              <a:rPr lang="en-US" sz="3200" b="1" dirty="0" smtClean="0"/>
              <a:t>Conserving (red)</a:t>
            </a:r>
            <a:endParaRPr lang="en-US" sz="3200" b="1" dirty="0"/>
          </a:p>
          <a:p>
            <a:pPr fontAlgn="auto">
              <a:spcAft>
                <a:spcPts val="0"/>
              </a:spcAft>
              <a:buFont typeface="Wingdings" pitchFamily="2" charset="2"/>
              <a:buChar char="§"/>
              <a:defRPr/>
            </a:pPr>
            <a:r>
              <a:rPr lang="en-US" sz="3200" b="1" dirty="0"/>
              <a:t>IEQ Quality / Life Safety </a:t>
            </a:r>
            <a:r>
              <a:rPr lang="en-US" sz="3200" b="1" dirty="0" smtClean="0"/>
              <a:t>(cloud)</a:t>
            </a:r>
            <a:endParaRPr lang="en-US" sz="3200" b="1" dirty="0"/>
          </a:p>
          <a:p>
            <a:pPr fontAlgn="auto">
              <a:spcAft>
                <a:spcPts val="0"/>
              </a:spcAft>
              <a:buFont typeface="Wingdings" pitchFamily="2" charset="2"/>
              <a:buChar char="§"/>
              <a:defRPr/>
            </a:pPr>
            <a:endParaRPr lang="en-US" sz="3200" b="1" dirty="0"/>
          </a:p>
          <a:p>
            <a:endParaRPr lang="en-US" dirty="0"/>
          </a:p>
        </p:txBody>
      </p:sp>
      <p:sp>
        <p:nvSpPr>
          <p:cNvPr id="3" name="Title 2"/>
          <p:cNvSpPr>
            <a:spLocks noGrp="1"/>
          </p:cNvSpPr>
          <p:nvPr>
            <p:ph type="title"/>
          </p:nvPr>
        </p:nvSpPr>
        <p:spPr/>
        <p:txBody>
          <a:bodyPr/>
          <a:lstStyle/>
          <a:p>
            <a:r>
              <a:rPr lang="en-US" dirty="0">
                <a:latin typeface="Arial Rounded MT Bold" charset="0"/>
              </a:rPr>
              <a:t>Green Plumbing &amp; Mechanical </a:t>
            </a:r>
            <a:r>
              <a:rPr lang="en-US" dirty="0" smtClean="0">
                <a:latin typeface="Arial Rounded MT Bold" charset="0"/>
              </a:rPr>
              <a:t>Technologies </a:t>
            </a:r>
            <a:endParaRPr lang="en-US" dirty="0"/>
          </a:p>
        </p:txBody>
      </p:sp>
      <p:sp>
        <p:nvSpPr>
          <p:cNvPr id="4"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5" name="Title 1"/>
          <p:cNvSpPr txBox="1">
            <a:spLocks/>
          </p:cNvSpPr>
          <p:nvPr/>
        </p:nvSpPr>
        <p:spPr bwMode="auto">
          <a:xfrm>
            <a:off x="152400" y="1524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dirty="0" smtClean="0">
                <a:latin typeface="Arial Rounded MT Bold" charset="0"/>
              </a:rPr>
              <a:t>Green Plumbing &amp; Mechanical </a:t>
            </a:r>
            <a:r>
              <a:rPr lang="en-US" dirty="0">
                <a:latin typeface="Arial Rounded MT Bold" charset="0"/>
              </a:rPr>
              <a:t>Technologies</a:t>
            </a:r>
          </a:p>
        </p:txBody>
      </p:sp>
      <p:sp>
        <p:nvSpPr>
          <p:cNvPr id="6" name="Rectangle 5"/>
          <p:cNvSpPr/>
          <p:nvPr/>
        </p:nvSpPr>
        <p:spPr>
          <a:xfrm>
            <a:off x="7467600" y="6459110"/>
            <a:ext cx="1553768" cy="369332"/>
          </a:xfrm>
          <a:prstGeom prst="rect">
            <a:avLst/>
          </a:prstGeom>
        </p:spPr>
        <p:txBody>
          <a:bodyPr wrap="none">
            <a:spAutoFit/>
          </a:bodyPr>
          <a:lstStyle/>
          <a:p>
            <a:r>
              <a:rPr lang="en-US" dirty="0" smtClean="0">
                <a:solidFill>
                  <a:srgbClr val="FFFFFF"/>
                </a:solidFill>
                <a:latin typeface="Arial Rounded MT Bold" charset="0"/>
              </a:rPr>
              <a:t>Introduction</a:t>
            </a:r>
            <a:endParaRPr lang="en-US" dirty="0"/>
          </a:p>
        </p:txBody>
      </p:sp>
      <p:sp>
        <p:nvSpPr>
          <p:cNvPr id="7"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SC_960x250_1.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844437" y="4267200"/>
            <a:ext cx="7311817" cy="2129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5" name="Title 1"/>
          <p:cNvSpPr>
            <a:spLocks noGrp="1"/>
          </p:cNvSpPr>
          <p:nvPr>
            <p:ph type="title"/>
          </p:nvPr>
        </p:nvSpPr>
        <p:spPr/>
        <p:txBody>
          <a:bodyPr/>
          <a:lstStyle/>
          <a:p>
            <a:r>
              <a:rPr lang="en-US" dirty="0" smtClean="0">
                <a:latin typeface="Arial Rounded MT Bold" charset="0"/>
              </a:rPr>
              <a:t>Piping Systems Used:</a:t>
            </a:r>
            <a:endParaRPr lang="en-US" dirty="0">
              <a:latin typeface="Arial Rounded MT Bold" charset="0"/>
            </a:endParaRPr>
          </a:p>
        </p:txBody>
      </p:sp>
      <p:sp>
        <p:nvSpPr>
          <p:cNvPr id="8" name="Content Placeholder 2"/>
          <p:cNvSpPr>
            <a:spLocks noGrp="1"/>
          </p:cNvSpPr>
          <p:nvPr>
            <p:ph idx="1"/>
          </p:nvPr>
        </p:nvSpPr>
        <p:spPr/>
        <p:txBody>
          <a:bodyPr rtlCol="0">
            <a:normAutofit/>
          </a:bodyPr>
          <a:lstStyle/>
          <a:p>
            <a:pPr marL="0" indent="0" fontAlgn="auto">
              <a:spcAft>
                <a:spcPts val="0"/>
              </a:spcAft>
              <a:defRPr/>
            </a:pPr>
            <a:r>
              <a:rPr lang="en-US" sz="1800" b="1" dirty="0" smtClean="0"/>
              <a:t>Plastic piping systems dominated most systems studied because of a few important factors; </a:t>
            </a:r>
          </a:p>
          <a:p>
            <a:pPr marL="0" indent="0" fontAlgn="auto">
              <a:spcAft>
                <a:spcPts val="0"/>
              </a:spcAft>
              <a:defRPr/>
            </a:pPr>
            <a:endParaRPr lang="en-US" sz="1800" b="1" dirty="0" smtClean="0"/>
          </a:p>
          <a:p>
            <a:pPr fontAlgn="auto">
              <a:spcAft>
                <a:spcPts val="0"/>
              </a:spcAft>
              <a:buFont typeface="Wingdings" pitchFamily="2" charset="2"/>
              <a:buChar char="§"/>
              <a:defRPr/>
            </a:pPr>
            <a:r>
              <a:rPr lang="en-US" sz="1800" b="1" dirty="0" smtClean="0"/>
              <a:t>Durable</a:t>
            </a:r>
            <a:r>
              <a:rPr lang="en-US" sz="1800" b="1" dirty="0"/>
              <a:t>, corrosion resistance</a:t>
            </a:r>
          </a:p>
          <a:p>
            <a:pPr fontAlgn="auto">
              <a:spcAft>
                <a:spcPts val="0"/>
              </a:spcAft>
              <a:buFont typeface="Wingdings" pitchFamily="2" charset="2"/>
              <a:buChar char="§"/>
              <a:defRPr/>
            </a:pPr>
            <a:r>
              <a:rPr lang="en-US" sz="1800" b="1" dirty="0"/>
              <a:t>Light weight, lower cost</a:t>
            </a:r>
          </a:p>
          <a:p>
            <a:pPr fontAlgn="auto">
              <a:spcAft>
                <a:spcPts val="0"/>
              </a:spcAft>
              <a:buFont typeface="Wingdings" pitchFamily="2" charset="2"/>
              <a:buChar char="§"/>
              <a:defRPr/>
            </a:pPr>
            <a:r>
              <a:rPr lang="en-US" sz="1800" b="1" dirty="0"/>
              <a:t>Ease of </a:t>
            </a:r>
            <a:r>
              <a:rPr lang="en-US" sz="1800" b="1" dirty="0" smtClean="0"/>
              <a:t>marking / available colors</a:t>
            </a:r>
            <a:endParaRPr lang="en-US" sz="1800" b="1" dirty="0"/>
          </a:p>
        </p:txBody>
      </p:sp>
      <p:sp>
        <p:nvSpPr>
          <p:cNvPr id="5" name="Freeform 10"/>
          <p:cNvSpPr>
            <a:spLocks/>
          </p:cNvSpPr>
          <p:nvPr/>
        </p:nvSpPr>
        <p:spPr bwMode="auto">
          <a:xfrm>
            <a:off x="0" y="0"/>
            <a:ext cx="9601200" cy="1905000"/>
          </a:xfrm>
          <a:custGeom>
            <a:avLst/>
            <a:gdLst>
              <a:gd name="T0" fmla="*/ 0 w 6048"/>
              <a:gd name="T1" fmla="*/ 0 h 1200"/>
              <a:gd name="T2" fmla="*/ 0 w 6048"/>
              <a:gd name="T3" fmla="*/ 2147483647 h 1200"/>
              <a:gd name="T4" fmla="*/ 2147483647 w 6048"/>
              <a:gd name="T5" fmla="*/ 0 h 1200"/>
              <a:gd name="T6" fmla="*/ 0 w 6048"/>
              <a:gd name="T7" fmla="*/ 0 h 1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0">
                <a:moveTo>
                  <a:pt x="0" y="0"/>
                </a:moveTo>
                <a:lnTo>
                  <a:pt x="0" y="1200"/>
                </a:lnTo>
                <a:cubicBezTo>
                  <a:pt x="883" y="1185"/>
                  <a:pt x="4724" y="790"/>
                  <a:pt x="6048" y="0"/>
                </a:cubicBezTo>
                <a:lnTo>
                  <a:pt x="0" y="0"/>
                </a:lnTo>
                <a:close/>
              </a:path>
            </a:pathLst>
          </a:custGeom>
          <a:solidFill>
            <a:srgbClr val="215909"/>
          </a:solidFill>
          <a:ln w="76200">
            <a:solidFill>
              <a:schemeClr val="bg1"/>
            </a:solidFill>
            <a:round/>
            <a:headEnd/>
            <a:tailEnd/>
          </a:ln>
        </p:spPr>
        <p:txBody>
          <a:bodyPr/>
          <a:lstStyle/>
          <a:p>
            <a:endParaRPr lang="en-US"/>
          </a:p>
        </p:txBody>
      </p:sp>
      <p:sp>
        <p:nvSpPr>
          <p:cNvPr id="7" name="Title 1"/>
          <p:cNvSpPr txBox="1">
            <a:spLocks/>
          </p:cNvSpPr>
          <p:nvPr/>
        </p:nvSpPr>
        <p:spPr bwMode="auto">
          <a:xfrm>
            <a:off x="152400" y="152400"/>
            <a:ext cx="6400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dirty="0" smtClean="0">
                <a:latin typeface="Arial Rounded MT Bold" charset="0"/>
              </a:rPr>
              <a:t>Green Plumbing &amp; Mechanical </a:t>
            </a:r>
            <a:r>
              <a:rPr lang="en-US" dirty="0">
                <a:latin typeface="Arial Rounded MT Bold" charset="0"/>
              </a:rPr>
              <a:t>Technologies</a:t>
            </a:r>
          </a:p>
        </p:txBody>
      </p:sp>
      <p:sp>
        <p:nvSpPr>
          <p:cNvPr id="9" name="Rectangle 8"/>
          <p:cNvSpPr/>
          <p:nvPr/>
        </p:nvSpPr>
        <p:spPr>
          <a:xfrm>
            <a:off x="7467600" y="6459110"/>
            <a:ext cx="1553768" cy="369332"/>
          </a:xfrm>
          <a:prstGeom prst="rect">
            <a:avLst/>
          </a:prstGeom>
        </p:spPr>
        <p:txBody>
          <a:bodyPr wrap="none">
            <a:spAutoFit/>
          </a:bodyPr>
          <a:lstStyle/>
          <a:p>
            <a:r>
              <a:rPr lang="en-US" dirty="0" smtClean="0">
                <a:solidFill>
                  <a:srgbClr val="FFFFFF"/>
                </a:solidFill>
                <a:latin typeface="Arial Rounded MT Bold" charset="0"/>
              </a:rPr>
              <a:t>Introduction</a:t>
            </a:r>
            <a:endParaRPr lang="en-US" dirty="0"/>
          </a:p>
        </p:txBody>
      </p:sp>
      <p:sp>
        <p:nvSpPr>
          <p:cNvPr id="10" name="Title 1"/>
          <p:cNvSpPr txBox="1">
            <a:spLocks/>
          </p:cNvSpPr>
          <p:nvPr/>
        </p:nvSpPr>
        <p:spPr bwMode="auto">
          <a:xfrm>
            <a:off x="-19590" y="6459439"/>
            <a:ext cx="1732054"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2pPr>
            <a:lvl3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3pPr>
            <a:lvl4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4pPr>
            <a:lvl5pPr algn="ctr" rtl="0" eaLnBrk="0" fontAlgn="base" hangingPunct="0">
              <a:spcBef>
                <a:spcPct val="0"/>
              </a:spcBef>
              <a:spcAft>
                <a:spcPct val="0"/>
              </a:spcAft>
              <a:defRPr sz="3200" b="1">
                <a:solidFill>
                  <a:schemeClr val="bg1"/>
                </a:solidFill>
                <a:latin typeface="Arial Rounded MT Bold" pitchFamily="34" charset="0"/>
                <a:ea typeface="ＭＳ Ｐゴシック" charset="0"/>
                <a:cs typeface="ＭＳ Ｐゴシック" charset="0"/>
              </a:defRPr>
            </a:lvl5pPr>
            <a:lvl6pPr marL="457200" algn="ctr" rtl="0" fontAlgn="base">
              <a:spcBef>
                <a:spcPct val="0"/>
              </a:spcBef>
              <a:spcAft>
                <a:spcPct val="0"/>
              </a:spcAft>
              <a:defRPr sz="3200" b="1">
                <a:solidFill>
                  <a:srgbClr val="FFFF00"/>
                </a:solidFill>
                <a:latin typeface="Arial Rounded MT Bold" pitchFamily="34" charset="0"/>
              </a:defRPr>
            </a:lvl6pPr>
            <a:lvl7pPr marL="914400" algn="ctr" rtl="0" fontAlgn="base">
              <a:spcBef>
                <a:spcPct val="0"/>
              </a:spcBef>
              <a:spcAft>
                <a:spcPct val="0"/>
              </a:spcAft>
              <a:defRPr sz="3200" b="1">
                <a:solidFill>
                  <a:srgbClr val="FFFF00"/>
                </a:solidFill>
                <a:latin typeface="Arial Rounded MT Bold" pitchFamily="34" charset="0"/>
              </a:defRPr>
            </a:lvl7pPr>
            <a:lvl8pPr marL="1371600" algn="ctr" rtl="0" fontAlgn="base">
              <a:spcBef>
                <a:spcPct val="0"/>
              </a:spcBef>
              <a:spcAft>
                <a:spcPct val="0"/>
              </a:spcAft>
              <a:defRPr sz="3200" b="1">
                <a:solidFill>
                  <a:srgbClr val="FFFF00"/>
                </a:solidFill>
                <a:latin typeface="Arial Rounded MT Bold" pitchFamily="34" charset="0"/>
              </a:defRPr>
            </a:lvl8pPr>
            <a:lvl9pPr marL="1828800" algn="ctr" rtl="0" fontAlgn="base">
              <a:spcBef>
                <a:spcPct val="0"/>
              </a:spcBef>
              <a:spcAft>
                <a:spcPct val="0"/>
              </a:spcAft>
              <a:defRPr sz="3200" b="1">
                <a:solidFill>
                  <a:srgbClr val="FFFF00"/>
                </a:solidFill>
                <a:latin typeface="Arial Rounded MT Bold" pitchFamily="34" charset="0"/>
              </a:defRPr>
            </a:lvl9pPr>
          </a:lstStyle>
          <a:p>
            <a:r>
              <a:rPr lang="en-US" sz="1800" dirty="0" smtClean="0">
                <a:latin typeface="Arial Rounded MT Bold" charset="0"/>
              </a:rPr>
              <a:t>© PPFA 2011</a:t>
            </a:r>
            <a:endParaRPr lang="en-US" sz="18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fontScheme name="7_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99CC00"/>
        </a:folHlink>
      </a:clrScheme>
      <a:clrMap bg1="lt1" tx1="dk1" bg2="lt2" tx2="dk2" accent1="accent1" accent2="accent2" accent3="accent3" accent4="accent4" accent5="accent5" accent6="accent6" hlink="hlink" folHlink="folHlink"/>
    </a:extraClrScheme>
    <a:extraClrScheme>
      <a:clrScheme name="7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A165C"/>
        </a:hlink>
        <a:folHlink>
          <a:srgbClr val="5A165C"/>
        </a:folHlink>
      </a:clrScheme>
      <a:clrMap bg1="lt1" tx1="dk1" bg2="lt2" tx2="dk2" accent1="accent1" accent2="accent2" accent3="accent3" accent4="accent4" accent5="accent5" accent6="accent6" hlink="hlink" folHlink="folHlink"/>
    </a:extraClrScheme>
    <a:extraClrScheme>
      <a:clrScheme name="7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F7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PPFA pipes colors</Template>
  <TotalTime>40008</TotalTime>
  <Words>5514</Words>
  <Application>Microsoft Office PowerPoint</Application>
  <PresentationFormat>On-screen Show (4:3)</PresentationFormat>
  <Paragraphs>805</Paragraphs>
  <Slides>68</Slides>
  <Notes>68</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68</vt:i4>
      </vt:variant>
    </vt:vector>
  </HeadingPairs>
  <TitlesOfParts>
    <vt:vector size="77" baseType="lpstr">
      <vt:lpstr>7_Default Design</vt:lpstr>
      <vt:lpstr>14_Default Design</vt:lpstr>
      <vt:lpstr>12_Default Design</vt:lpstr>
      <vt:lpstr>13_Default Design</vt:lpstr>
      <vt:lpstr>11_Default Design</vt:lpstr>
      <vt:lpstr>8_Default Design</vt:lpstr>
      <vt:lpstr>10_Default Design</vt:lpstr>
      <vt:lpstr>Chart</vt:lpstr>
      <vt:lpstr>Picture Publisher Image</vt:lpstr>
      <vt:lpstr>Green Building Plumbing and Mechanical Technologies  </vt:lpstr>
      <vt:lpstr>Green Plumbing &amp; Mechanical Technologies </vt:lpstr>
      <vt:lpstr>Green Plumbing &amp; Mechanical Technologies </vt:lpstr>
      <vt:lpstr>Green Plumbing &amp; Mechanical Technologies</vt:lpstr>
      <vt:lpstr>Slide 5</vt:lpstr>
      <vt:lpstr>Green Plumbing &amp; Mechanical Technologies</vt:lpstr>
      <vt:lpstr>Green Plumbing &amp; Mechanical Technologies</vt:lpstr>
      <vt:lpstr>Green Plumbing &amp; Mechanical Technologies </vt:lpstr>
      <vt:lpstr>Piping Systems Used:</vt:lpstr>
      <vt:lpstr>Water Conservation Systems </vt:lpstr>
      <vt:lpstr>Gray Water Reuse Systems </vt:lpstr>
      <vt:lpstr>Gray Water Reuse Systems </vt:lpstr>
      <vt:lpstr>Gray Water Reuse Systems </vt:lpstr>
      <vt:lpstr>Gray Water Reuse Systems </vt:lpstr>
      <vt:lpstr>Gray Water Reuse Systems </vt:lpstr>
      <vt:lpstr>Slide 16</vt:lpstr>
      <vt:lpstr>Rainwater Harvesting </vt:lpstr>
      <vt:lpstr>Rainwater Harvesting </vt:lpstr>
      <vt:lpstr>Rainwater Harvesting </vt:lpstr>
      <vt:lpstr>Rainwater Harvesting </vt:lpstr>
      <vt:lpstr>Rainwater Harvesting </vt:lpstr>
      <vt:lpstr>Rainwater Harvesting </vt:lpstr>
      <vt:lpstr>Water Efficient Irrigation Systems </vt:lpstr>
      <vt:lpstr>Water Efficient Irrigation Systems </vt:lpstr>
      <vt:lpstr>Decentralized (Onsite) Wastewater Treatment Systems </vt:lpstr>
      <vt:lpstr>Decentralized (Onsite) Wastewater Treatment Systems </vt:lpstr>
      <vt:lpstr>Decentralized (Onsite) Wastewater Treatment Systems </vt:lpstr>
      <vt:lpstr>Energy Conservation Systems </vt:lpstr>
      <vt:lpstr>Geothermal Energy Systems </vt:lpstr>
      <vt:lpstr>Geothermal Energy Systems </vt:lpstr>
      <vt:lpstr>Geothermal Energy Systems </vt:lpstr>
      <vt:lpstr>Geothermal – Example System</vt:lpstr>
      <vt:lpstr>Radiant Heating Systems </vt:lpstr>
      <vt:lpstr>Radiant Heating Systems </vt:lpstr>
      <vt:lpstr>Radiant Heating Systems </vt:lpstr>
      <vt:lpstr>High-Efficiency Hot Water Distribution Systems</vt:lpstr>
      <vt:lpstr>Electricity Used for One Gallon Hot Water ~ 180W watt/hrs</vt:lpstr>
      <vt:lpstr>1 gpm of hot water ~ 11 kW ( or 180 60w light bulbs! )</vt:lpstr>
      <vt:lpstr>First – what is wrong today with hot water systems?</vt:lpstr>
      <vt:lpstr>High-Efficiency Hot Water Distribution Systems</vt:lpstr>
      <vt:lpstr>High-Efficiency Hot Water Distribution Systems</vt:lpstr>
      <vt:lpstr>High-Efficiency Hot Water Distribution Systems</vt:lpstr>
      <vt:lpstr>Manifold / Hybrid Remote Manifolds</vt:lpstr>
      <vt:lpstr>Manifold / Hybrid Remote Manifolds</vt:lpstr>
      <vt:lpstr>Central Core = Centralize Water Heater </vt:lpstr>
      <vt:lpstr>On Demand = Hot Water Priming</vt:lpstr>
      <vt:lpstr>High-Efficiency Hot Water Distribution Systems</vt:lpstr>
      <vt:lpstr>High-Efficiency Hot Water Distribution Systems</vt:lpstr>
      <vt:lpstr>Solar Water Heating Systems </vt:lpstr>
      <vt:lpstr>Solar Water Heating Systems </vt:lpstr>
      <vt:lpstr>Solar Water Heating Systems </vt:lpstr>
      <vt:lpstr>Solar Water Heating Systems </vt:lpstr>
      <vt:lpstr>Solar Water Heating Systems </vt:lpstr>
      <vt:lpstr>IEQ / Life Safety Systems </vt:lpstr>
      <vt:lpstr>Radon Venting </vt:lpstr>
      <vt:lpstr>Radon Venting </vt:lpstr>
      <vt:lpstr>Radon Venting </vt:lpstr>
      <vt:lpstr>Central Vacuum Systems  </vt:lpstr>
      <vt:lpstr>Central Vacuum Systems  </vt:lpstr>
      <vt:lpstr>Central Vacuum Systems  </vt:lpstr>
      <vt:lpstr>Central Vacuum Systems  </vt:lpstr>
      <vt:lpstr>Residential Fire Sprinkler Systems   </vt:lpstr>
      <vt:lpstr>Residential Fire Sprinkler Systems   </vt:lpstr>
      <vt:lpstr>Slide 64</vt:lpstr>
      <vt:lpstr>Slide 65</vt:lpstr>
      <vt:lpstr>Residential Fire Sprinkler Systems   </vt:lpstr>
      <vt:lpstr>Residential Fire Sprinkler Systems   </vt:lpstr>
      <vt:lpstr>THANK YOU! </vt:lpstr>
    </vt:vector>
  </TitlesOfParts>
  <Manager/>
  <Company>CM Services,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mikec</dc:creator>
  <cp:keywords/>
  <dc:description/>
  <cp:lastModifiedBy>Jeff Church</cp:lastModifiedBy>
  <cp:revision>309</cp:revision>
  <dcterms:created xsi:type="dcterms:W3CDTF">2008-02-18T21:32:32Z</dcterms:created>
  <dcterms:modified xsi:type="dcterms:W3CDTF">2011-12-20T18:45:05Z</dcterms:modified>
  <cp:category/>
</cp:coreProperties>
</file>